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embeddedFontLst>
    <p:embeddedFont>
      <p:font typeface="Proxima Nova"/>
      <p:regular r:id="rId61"/>
      <p:bold r:id="rId62"/>
      <p:italic r:id="rId63"/>
      <p:boldItalic r:id="rId64"/>
    </p:embeddedFont>
    <p:embeddedFont>
      <p:font typeface="Inconsolata"/>
      <p:regular r:id="rId65"/>
      <p:bold r:id="rId66"/>
    </p:embeddedFont>
    <p:embeddedFont>
      <p:font typeface="Oswald"/>
      <p:regular r:id="rId67"/>
      <p:bold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93">
          <p15:clr>
            <a:srgbClr val="9AA0A6"/>
          </p15:clr>
        </p15:guide>
        <p15:guide id="2" pos="130">
          <p15:clr>
            <a:srgbClr val="9AA0A6"/>
          </p15:clr>
        </p15:guide>
        <p15:guide id="3" orient="horz" pos="2914">
          <p15:clr>
            <a:srgbClr val="9AA0A6"/>
          </p15:clr>
        </p15:guide>
        <p15:guide id="4" pos="5649">
          <p15:clr>
            <a:srgbClr val="9AA0A6"/>
          </p15:clr>
        </p15:guide>
        <p15:guide id="5" orient="horz" pos="735">
          <p15:clr>
            <a:srgbClr val="9AA0A6"/>
          </p15:clr>
        </p15:guide>
        <p15:guide id="6" pos="3211">
          <p15:clr>
            <a:srgbClr val="9AA0A6"/>
          </p15:clr>
        </p15:guide>
        <p15:guide id="7" orient="horz" pos="2573">
          <p15:clr>
            <a:srgbClr val="9AA0A6"/>
          </p15:clr>
        </p15:guide>
        <p15:guide id="8" pos="4709">
          <p15:clr>
            <a:srgbClr val="9AA0A6"/>
          </p15:clr>
        </p15:guide>
        <p15:guide id="9" orient="horz" pos="57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7A21983-E8AA-46C6-91B8-2FCB024360E9}">
  <a:tblStyle styleId="{17A21983-E8AA-46C6-91B8-2FCB024360E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3" orient="horz"/>
        <p:guide pos="130"/>
        <p:guide pos="2914" orient="horz"/>
        <p:guide pos="5649"/>
        <p:guide pos="735" orient="horz"/>
        <p:guide pos="3211"/>
        <p:guide pos="2573" orient="horz"/>
        <p:guide pos="4709"/>
        <p:guide pos="57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ximaNova-bold.fntdata"/><Relationship Id="rId61" Type="http://schemas.openxmlformats.org/officeDocument/2006/relationships/font" Target="fonts/ProximaNova-regular.fntdata"/><Relationship Id="rId20" Type="http://schemas.openxmlformats.org/officeDocument/2006/relationships/slide" Target="slides/slide14.xml"/><Relationship Id="rId64" Type="http://schemas.openxmlformats.org/officeDocument/2006/relationships/font" Target="fonts/ProximaNova-boldItalic.fntdata"/><Relationship Id="rId63" Type="http://schemas.openxmlformats.org/officeDocument/2006/relationships/font" Target="fonts/ProximaNova-italic.fntdata"/><Relationship Id="rId22" Type="http://schemas.openxmlformats.org/officeDocument/2006/relationships/slide" Target="slides/slide16.xml"/><Relationship Id="rId66" Type="http://schemas.openxmlformats.org/officeDocument/2006/relationships/font" Target="fonts/Inconsolata-bold.fntdata"/><Relationship Id="rId21" Type="http://schemas.openxmlformats.org/officeDocument/2006/relationships/slide" Target="slides/slide15.xml"/><Relationship Id="rId65" Type="http://schemas.openxmlformats.org/officeDocument/2006/relationships/font" Target="fonts/Inconsolata-regular.fntdata"/><Relationship Id="rId24" Type="http://schemas.openxmlformats.org/officeDocument/2006/relationships/slide" Target="slides/slide18.xml"/><Relationship Id="rId68" Type="http://schemas.openxmlformats.org/officeDocument/2006/relationships/font" Target="fonts/Oswald-bold.fntdata"/><Relationship Id="rId23" Type="http://schemas.openxmlformats.org/officeDocument/2006/relationships/slide" Target="slides/slide17.xml"/><Relationship Id="rId67" Type="http://schemas.openxmlformats.org/officeDocument/2006/relationships/font" Target="fonts/Oswald-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ensiz.es/phone"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ami.responsivedesign.i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css/css_rwd_viewport.asp" TargetMode="External"/><Relationship Id="rId3" Type="http://schemas.openxmlformats.org/officeDocument/2006/relationships/hyperlink" Target="https://learn.shayhowe.com/advanced-html-css/responsive-web-design/#media-queries" TargetMode="External"/><Relationship Id="rId4" Type="http://schemas.openxmlformats.org/officeDocument/2006/relationships/hyperlink" Target="https://learn.shayhowe.com/advanced-html-css/responsive-web-design/#media-querie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cssref/css3_pr_mediaquery.asp" TargetMode="External"/><Relationship Id="rId3" Type="http://schemas.openxmlformats.org/officeDocument/2006/relationships/hyperlink" Target="https://generalassemb.ly/" TargetMode="External"/><Relationship Id="rId4" Type="http://schemas.openxmlformats.org/officeDocument/2006/relationships/hyperlink" Target="http://ami.responsivedesign.is/"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ami.responsivedesign.is/"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cssref/css3_pr_mediaquery.asp" TargetMode="External"/><Relationship Id="rId3" Type="http://schemas.openxmlformats.org/officeDocument/2006/relationships/hyperlink" Target="https://generalassemb.ly/" TargetMode="External"/><Relationship Id="rId4" Type="http://schemas.openxmlformats.org/officeDocument/2006/relationships/hyperlink" Target="http://ami.responsivedesign.i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iamryanyu/vertical-rhythm-make-your-web-content-more-readable-cb719e0f77fc"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tags/att_source_srcset.asp"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dd4fa9b7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dd4fa9b7e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6f9deaf74e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6f9deaf74e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6b11465d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6b11465d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Mobile devices stick to one item per horizontal space and rely on vertical scrolling instead. The nav bar becomes the “hamburger” three-line icon, which reveals a vertical menu when tapped. Go to the site and check it out!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7573afaf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7573afaf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Note how the smaller version just cuts things off and doesn’t reorient or scale anything!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6f9deaf74e_0_1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6f9deaf74e_0_1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Source</a:t>
            </a:r>
            <a:r>
              <a:rPr lang="en">
                <a:solidFill>
                  <a:schemeClr val="dk1"/>
                </a:solidFill>
              </a:rPr>
              <a:t>: </a:t>
            </a:r>
            <a:r>
              <a:rPr lang="en" u="sng">
                <a:solidFill>
                  <a:schemeClr val="hlink"/>
                </a:solidFill>
                <a:hlinkClick r:id="rId2"/>
              </a:rPr>
              <a:t>http://screensiz.es/phone</a:t>
            </a:r>
            <a:endParaRPr>
              <a:solidFill>
                <a:schemeClr val="dk1"/>
              </a:solidFill>
            </a:endParaRPr>
          </a:p>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f61c4376a3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f61c4376a3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6d17730df0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6d17730df0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6f9deaf74e_0_1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6f9deaf74e_0_1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f61c4376a3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f61c4376a3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rgbClr val="FFFF00"/>
                </a:highlight>
              </a:rPr>
              <a:t>TALKING POINTS:</a:t>
            </a:r>
            <a:endParaRPr b="1">
              <a:solidFill>
                <a:schemeClr val="dk1"/>
              </a:solidFill>
              <a:highlight>
                <a:srgbClr val="FFFF00"/>
              </a:highlight>
            </a:endParaRPr>
          </a:p>
          <a:p>
            <a:pPr indent="0" lvl="0" marL="0" rtl="0" algn="l">
              <a:spcBef>
                <a:spcPts val="0"/>
              </a:spcBef>
              <a:spcAft>
                <a:spcPts val="0"/>
              </a:spcAft>
              <a:buNone/>
            </a:pPr>
            <a:r>
              <a:t/>
            </a:r>
            <a:endParaRPr b="1">
              <a:solidFill>
                <a:schemeClr val="dk1"/>
              </a:solidFill>
              <a:highlight>
                <a:srgbClr val="FFFF00"/>
              </a:highlight>
            </a:endParaRPr>
          </a:p>
          <a:p>
            <a:pPr indent="-298450" lvl="0" marL="457200" rtl="0" algn="l">
              <a:spcBef>
                <a:spcPts val="0"/>
              </a:spcBef>
              <a:spcAft>
                <a:spcPts val="0"/>
              </a:spcAft>
              <a:buSzPts val="1100"/>
              <a:buChar char="●"/>
            </a:pPr>
            <a:r>
              <a:rPr lang="en">
                <a:solidFill>
                  <a:schemeClr val="dk1"/>
                </a:solidFill>
                <a:highlight>
                  <a:srgbClr val="FFFF00"/>
                </a:highlight>
              </a:rPr>
              <a:t>The </a:t>
            </a:r>
            <a:r>
              <a:rPr lang="en" u="sng">
                <a:solidFill>
                  <a:schemeClr val="hlink"/>
                </a:solidFill>
                <a:highlight>
                  <a:srgbClr val="FFFF00"/>
                </a:highlight>
                <a:hlinkClick r:id="rId2"/>
              </a:rPr>
              <a:t>http://ami.responsivedesign.is/</a:t>
            </a:r>
            <a:r>
              <a:rPr lang="en">
                <a:solidFill>
                  <a:schemeClr val="dk1"/>
                </a:solidFill>
                <a:highlight>
                  <a:srgbClr val="FFFF00"/>
                </a:highlight>
              </a:rPr>
              <a:t> site displays the major devices and how a website will render on each of them. </a:t>
            </a:r>
            <a:endParaRPr>
              <a:solidFill>
                <a:schemeClr val="dk1"/>
              </a:solidFill>
              <a:highlight>
                <a:srgbClr val="FFFF00"/>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6f9deaf74e_0_1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6f9deaf74e_0_1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Source: </a:t>
            </a:r>
            <a:r>
              <a:rPr lang="en" u="sng">
                <a:solidFill>
                  <a:srgbClr val="0000FF"/>
                </a:solidFill>
                <a:highlight>
                  <a:schemeClr val="lt1"/>
                </a:highlight>
                <a:latin typeface="Verdana"/>
                <a:ea typeface="Verdana"/>
                <a:cs typeface="Verdana"/>
                <a:sym typeface="Verdana"/>
                <a:hlinkClick r:id="rId2">
                  <a:extLst>
                    <a:ext uri="{A12FA001-AC4F-418D-AE19-62706E023703}">
                      <ahyp:hlinkClr val="tx"/>
                    </a:ext>
                  </a:extLst>
                </a:hlinkClick>
              </a:rPr>
              <a:t>W3School: The Viewport</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b="1" lang="en" u="sng">
                <a:highlight>
                  <a:srgbClr val="FFFF00"/>
                </a:highlight>
                <a:hlinkClick r:id="rId3"/>
              </a:rPr>
              <a:t>Per Shay Howe</a:t>
            </a:r>
            <a:r>
              <a:rPr b="1" lang="en">
                <a:highlight>
                  <a:srgbClr val="FFFF00"/>
                </a:highlight>
                <a:uFill>
                  <a:noFill/>
                </a:uFill>
                <a:hlinkClick r:id="rId4"/>
              </a:rPr>
              <a:t>: </a:t>
            </a:r>
            <a:r>
              <a:rPr lang="en">
                <a:highlight>
                  <a:srgbClr val="FFFFFF"/>
                </a:highlight>
                <a:latin typeface="Verdana"/>
                <a:ea typeface="Verdana"/>
                <a:cs typeface="Verdana"/>
                <a:sym typeface="Verdana"/>
              </a:rPr>
              <a:t>Using the </a:t>
            </a:r>
            <a:r>
              <a:rPr b="1" lang="en">
                <a:highlight>
                  <a:srgbClr val="FFFFFF"/>
                </a:highlight>
                <a:latin typeface="Courier New"/>
                <a:ea typeface="Courier New"/>
                <a:cs typeface="Courier New"/>
                <a:sym typeface="Courier New"/>
              </a:rPr>
              <a:t>viewport</a:t>
            </a:r>
            <a:r>
              <a:rPr lang="en">
                <a:highlight>
                  <a:srgbClr val="FFFFFF"/>
                </a:highlight>
                <a:latin typeface="Verdana"/>
                <a:ea typeface="Verdana"/>
                <a:cs typeface="Verdana"/>
                <a:sym typeface="Verdana"/>
              </a:rPr>
              <a:t> meta tag with either the </a:t>
            </a:r>
            <a:r>
              <a:rPr b="1" lang="en">
                <a:highlight>
                  <a:srgbClr val="FFFFFF"/>
                </a:highlight>
                <a:latin typeface="Courier New"/>
                <a:ea typeface="Courier New"/>
                <a:cs typeface="Courier New"/>
                <a:sym typeface="Courier New"/>
              </a:rPr>
              <a:t>height</a:t>
            </a:r>
            <a:r>
              <a:rPr lang="en">
                <a:highlight>
                  <a:srgbClr val="FFFFFF"/>
                </a:highlight>
                <a:latin typeface="Verdana"/>
                <a:ea typeface="Verdana"/>
                <a:cs typeface="Verdana"/>
                <a:sym typeface="Verdana"/>
              </a:rPr>
              <a:t> or </a:t>
            </a:r>
            <a:r>
              <a:rPr b="1" lang="en">
                <a:highlight>
                  <a:srgbClr val="FFFFFF"/>
                </a:highlight>
                <a:latin typeface="Courier New"/>
                <a:ea typeface="Courier New"/>
                <a:cs typeface="Courier New"/>
                <a:sym typeface="Courier New"/>
              </a:rPr>
              <a:t>width</a:t>
            </a:r>
            <a:r>
              <a:rPr lang="en">
                <a:highlight>
                  <a:srgbClr val="FFFFFF"/>
                </a:highlight>
                <a:latin typeface="Verdana"/>
                <a:ea typeface="Verdana"/>
                <a:cs typeface="Verdana"/>
                <a:sym typeface="Verdana"/>
              </a:rPr>
              <a:t> values will define the height or width of the viewport, respectively. Each value accepts either a positive integer or keyword. For the </a:t>
            </a:r>
            <a:r>
              <a:rPr b="1" lang="en">
                <a:highlight>
                  <a:srgbClr val="FFFFFF"/>
                </a:highlight>
                <a:latin typeface="Courier New"/>
                <a:ea typeface="Courier New"/>
                <a:cs typeface="Courier New"/>
                <a:sym typeface="Courier New"/>
              </a:rPr>
              <a:t>height</a:t>
            </a:r>
            <a:r>
              <a:rPr lang="en">
                <a:highlight>
                  <a:srgbClr val="FFFFFF"/>
                </a:highlight>
                <a:latin typeface="Verdana"/>
                <a:ea typeface="Verdana"/>
                <a:cs typeface="Verdana"/>
                <a:sym typeface="Verdana"/>
              </a:rPr>
              <a:t> property, the </a:t>
            </a:r>
            <a:r>
              <a:rPr b="1" lang="en">
                <a:solidFill>
                  <a:schemeClr val="dk1"/>
                </a:solidFill>
                <a:highlight>
                  <a:schemeClr val="lt1"/>
                </a:highlight>
                <a:latin typeface="Courier New"/>
                <a:ea typeface="Courier New"/>
                <a:cs typeface="Courier New"/>
                <a:sym typeface="Courier New"/>
              </a:rPr>
              <a:t>device-height</a:t>
            </a:r>
            <a:r>
              <a:rPr lang="en">
                <a:solidFill>
                  <a:schemeClr val="dk1"/>
                </a:solidFill>
                <a:highlight>
                  <a:schemeClr val="lt1"/>
                </a:highlight>
                <a:latin typeface="Verdana"/>
                <a:ea typeface="Verdana"/>
                <a:cs typeface="Verdana"/>
                <a:sym typeface="Verdana"/>
              </a:rPr>
              <a:t> keyword </a:t>
            </a:r>
            <a:r>
              <a:rPr lang="en">
                <a:highlight>
                  <a:srgbClr val="FFFFFF"/>
                </a:highlight>
                <a:latin typeface="Verdana"/>
                <a:ea typeface="Verdana"/>
                <a:cs typeface="Verdana"/>
                <a:sym typeface="Verdana"/>
              </a:rPr>
              <a:t>is accepted, and for the </a:t>
            </a:r>
            <a:r>
              <a:rPr b="1" lang="en">
                <a:highlight>
                  <a:srgbClr val="FFFFFF"/>
                </a:highlight>
                <a:latin typeface="Courier New"/>
                <a:ea typeface="Courier New"/>
                <a:cs typeface="Courier New"/>
                <a:sym typeface="Courier New"/>
              </a:rPr>
              <a:t>width</a:t>
            </a:r>
            <a:r>
              <a:rPr lang="en">
                <a:highlight>
                  <a:srgbClr val="FFFFFF"/>
                </a:highlight>
                <a:latin typeface="Verdana"/>
                <a:ea typeface="Verdana"/>
                <a:cs typeface="Verdana"/>
                <a:sym typeface="Verdana"/>
              </a:rPr>
              <a:t> property the </a:t>
            </a:r>
            <a:r>
              <a:rPr b="1" lang="en">
                <a:highlight>
                  <a:srgbClr val="FFFFFF"/>
                </a:highlight>
                <a:latin typeface="Courier New"/>
                <a:ea typeface="Courier New"/>
                <a:cs typeface="Courier New"/>
                <a:sym typeface="Courier New"/>
              </a:rPr>
              <a:t>device-width</a:t>
            </a:r>
            <a:r>
              <a:rPr lang="en">
                <a:highlight>
                  <a:srgbClr val="FFFFFF"/>
                </a:highlight>
                <a:latin typeface="Verdana"/>
                <a:ea typeface="Verdana"/>
                <a:cs typeface="Verdana"/>
                <a:sym typeface="Verdana"/>
              </a:rPr>
              <a:t> </a:t>
            </a:r>
            <a:r>
              <a:rPr lang="en">
                <a:solidFill>
                  <a:schemeClr val="dk1"/>
                </a:solidFill>
                <a:highlight>
                  <a:schemeClr val="lt1"/>
                </a:highlight>
                <a:latin typeface="Verdana"/>
                <a:ea typeface="Verdana"/>
                <a:cs typeface="Verdana"/>
                <a:sym typeface="Verdana"/>
              </a:rPr>
              <a:t>keyword </a:t>
            </a:r>
            <a:r>
              <a:rPr lang="en">
                <a:highlight>
                  <a:srgbClr val="FFFFFF"/>
                </a:highlight>
                <a:latin typeface="Verdana"/>
                <a:ea typeface="Verdana"/>
                <a:cs typeface="Verdana"/>
                <a:sym typeface="Verdana"/>
              </a:rPr>
              <a:t>is accepted. Using these keywords will inherit the device’s default </a:t>
            </a:r>
            <a:r>
              <a:rPr b="1" lang="en">
                <a:solidFill>
                  <a:schemeClr val="dk1"/>
                </a:solidFill>
                <a:highlight>
                  <a:schemeClr val="lt1"/>
                </a:highlight>
                <a:latin typeface="Courier New"/>
                <a:ea typeface="Courier New"/>
                <a:cs typeface="Courier New"/>
                <a:sym typeface="Courier New"/>
              </a:rPr>
              <a:t>height</a:t>
            </a:r>
            <a:r>
              <a:rPr lang="en">
                <a:highlight>
                  <a:srgbClr val="FFFFFF"/>
                </a:highlight>
                <a:latin typeface="Verdana"/>
                <a:ea typeface="Verdana"/>
                <a:cs typeface="Verdana"/>
                <a:sym typeface="Verdana"/>
              </a:rPr>
              <a:t> and </a:t>
            </a:r>
            <a:r>
              <a:rPr b="1" lang="en">
                <a:solidFill>
                  <a:schemeClr val="dk1"/>
                </a:solidFill>
                <a:highlight>
                  <a:schemeClr val="lt1"/>
                </a:highlight>
                <a:latin typeface="Courier New"/>
                <a:ea typeface="Courier New"/>
                <a:cs typeface="Courier New"/>
                <a:sym typeface="Courier New"/>
              </a:rPr>
              <a:t>width</a:t>
            </a:r>
            <a:r>
              <a:rPr lang="en">
                <a:highlight>
                  <a:srgbClr val="FFFFFF"/>
                </a:highlight>
                <a:latin typeface="Verdana"/>
                <a:ea typeface="Verdana"/>
                <a:cs typeface="Verdana"/>
                <a:sym typeface="Verdana"/>
              </a:rPr>
              <a:t> values.</a:t>
            </a:r>
            <a:endParaRPr>
              <a:solidFill>
                <a:srgbClr val="0000FF"/>
              </a:solidFill>
              <a:highlight>
                <a:srgbClr val="FFFFFF"/>
              </a:highlight>
              <a:latin typeface="Verdana"/>
              <a:ea typeface="Verdana"/>
              <a:cs typeface="Verdana"/>
              <a:sym typeface="Verdan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f61c4376a3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f61c4376a3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rgbClr val="FFFF00"/>
                </a:highlight>
              </a:rPr>
              <a:t>TEACHING TIPS:</a:t>
            </a:r>
            <a:endParaRPr b="1">
              <a:solidFill>
                <a:schemeClr val="dk1"/>
              </a:solidFill>
              <a:highlight>
                <a:srgbClr val="FFFF00"/>
              </a:highlight>
            </a:endParaRPr>
          </a:p>
          <a:p>
            <a:pPr indent="0" lvl="0" marL="0" rtl="0" algn="l">
              <a:spcBef>
                <a:spcPts val="0"/>
              </a:spcBef>
              <a:spcAft>
                <a:spcPts val="0"/>
              </a:spcAft>
              <a:buNone/>
            </a:pPr>
            <a:r>
              <a:t/>
            </a:r>
            <a:endParaRPr b="1">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00"/>
                </a:highlight>
              </a:rPr>
              <a:t>As you walk through this, you might have to draw out some different example devices and outputs on the whiteboard.</a:t>
            </a:r>
            <a:endParaRPr>
              <a:solidFill>
                <a:schemeClr val="dk1"/>
              </a:solidFill>
              <a:highlight>
                <a:srgbClr val="FFFF00"/>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c8b5f5736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c8b5f5736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6f9deaf74e_0_1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6f9deaf74e_0_1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rgbClr val="FFFF00"/>
                </a:highlight>
              </a:rPr>
              <a:t>Source: </a:t>
            </a:r>
            <a:r>
              <a:rPr lang="en" u="sng">
                <a:solidFill>
                  <a:schemeClr val="hlink"/>
                </a:solidFill>
                <a:highlight>
                  <a:srgbClr val="FFFF00"/>
                </a:highlight>
                <a:hlinkClick r:id="rId2"/>
              </a:rPr>
              <a:t>W3School: @media Rule</a:t>
            </a:r>
            <a:endParaRPr b="1">
              <a:solidFill>
                <a:schemeClr val="dk1"/>
              </a:solidFill>
              <a:highlight>
                <a:srgbClr val="FFFF00"/>
              </a:highlight>
            </a:endParaRPr>
          </a:p>
          <a:p>
            <a:pPr indent="0" lvl="0" marL="0" rtl="0" algn="l">
              <a:spcBef>
                <a:spcPts val="0"/>
              </a:spcBef>
              <a:spcAft>
                <a:spcPts val="0"/>
              </a:spcAft>
              <a:buNone/>
            </a:pPr>
            <a:r>
              <a:t/>
            </a:r>
            <a:endParaRPr b="1">
              <a:solidFill>
                <a:schemeClr val="dk1"/>
              </a:solidFill>
              <a:highlight>
                <a:srgbClr val="FFFF00"/>
              </a:highlight>
            </a:endParaRPr>
          </a:p>
          <a:p>
            <a:pPr indent="0" lvl="0" marL="0" rtl="0" algn="l">
              <a:spcBef>
                <a:spcPts val="0"/>
              </a:spcBef>
              <a:spcAft>
                <a:spcPts val="0"/>
              </a:spcAft>
              <a:buNone/>
            </a:pPr>
            <a:r>
              <a:rPr b="1" lang="en">
                <a:solidFill>
                  <a:schemeClr val="dk1"/>
                </a:solidFill>
                <a:highlight>
                  <a:srgbClr val="FFFF00"/>
                </a:highlight>
              </a:rPr>
              <a:t>TEACHING TIPS:</a:t>
            </a:r>
            <a:endParaRPr b="1">
              <a:solidFill>
                <a:schemeClr val="dk1"/>
              </a:solidFill>
              <a:highlight>
                <a:srgbClr val="FFFF00"/>
              </a:highlight>
            </a:endParaRPr>
          </a:p>
          <a:p>
            <a:pPr indent="0" lvl="0" marL="0" rtl="0" algn="l">
              <a:spcBef>
                <a:spcPts val="0"/>
              </a:spcBef>
              <a:spcAft>
                <a:spcPts val="0"/>
              </a:spcAft>
              <a:buNone/>
            </a:pPr>
            <a:r>
              <a:t/>
            </a:r>
            <a:endParaRPr b="1">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00"/>
                </a:highlight>
              </a:rPr>
              <a:t>As you walk through this, you might have to draw out some different example devices and outputs on the whiteboard.</a:t>
            </a:r>
            <a:endParaRPr>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00"/>
                </a:highlight>
              </a:rPr>
              <a:t>A good example to view in DevTools is the H1 on the </a:t>
            </a:r>
            <a:r>
              <a:rPr lang="en" u="sng">
                <a:solidFill>
                  <a:schemeClr val="hlink"/>
                </a:solidFill>
                <a:highlight>
                  <a:srgbClr val="FFFF00"/>
                </a:highlight>
                <a:hlinkClick r:id="rId3"/>
              </a:rPr>
              <a:t>https://generalassemb.ly/</a:t>
            </a:r>
            <a:r>
              <a:rPr lang="en">
                <a:solidFill>
                  <a:schemeClr val="dk1"/>
                </a:solidFill>
                <a:highlight>
                  <a:srgbClr val="FFFF00"/>
                </a:highlight>
              </a:rPr>
              <a:t> site, as it alternates between 2.4rems (min-width:720px) and 2.5rems (mobile).</a:t>
            </a:r>
            <a:endParaRPr>
              <a:solidFill>
                <a:schemeClr val="dk1"/>
              </a:solidFill>
              <a:highlight>
                <a:srgbClr val="FFFF00"/>
              </a:highlight>
            </a:endParaRPr>
          </a:p>
          <a:p>
            <a:pPr indent="0" lvl="0" marL="0" rtl="0" algn="l">
              <a:spcBef>
                <a:spcPts val="0"/>
              </a:spcBef>
              <a:spcAft>
                <a:spcPts val="0"/>
              </a:spcAft>
              <a:buNone/>
            </a:pPr>
            <a:r>
              <a:t/>
            </a:r>
            <a:endParaRPr>
              <a:solidFill>
                <a:schemeClr val="dk1"/>
              </a:solidFill>
              <a:highlight>
                <a:srgbClr val="FFFF00"/>
              </a:highlight>
            </a:endParaRPr>
          </a:p>
          <a:p>
            <a:pPr indent="0" lvl="0" marL="0" rtl="0" algn="l">
              <a:spcBef>
                <a:spcPts val="0"/>
              </a:spcBef>
              <a:spcAft>
                <a:spcPts val="0"/>
              </a:spcAft>
              <a:buNone/>
            </a:pPr>
            <a:r>
              <a:rPr b="1" lang="en">
                <a:solidFill>
                  <a:schemeClr val="dk1"/>
                </a:solidFill>
                <a:highlight>
                  <a:srgbClr val="FFFF00"/>
                </a:highlight>
              </a:rPr>
              <a:t>TALKING POINTS:</a:t>
            </a:r>
            <a:endParaRPr b="1">
              <a:solidFill>
                <a:schemeClr val="dk1"/>
              </a:solidFill>
              <a:highlight>
                <a:srgbClr val="FFFF00"/>
              </a:highlight>
            </a:endParaRPr>
          </a:p>
          <a:p>
            <a:pPr indent="0" lvl="0" marL="0" rtl="0" algn="l">
              <a:spcBef>
                <a:spcPts val="0"/>
              </a:spcBef>
              <a:spcAft>
                <a:spcPts val="0"/>
              </a:spcAft>
              <a:buNone/>
            </a:pPr>
            <a:r>
              <a:t/>
            </a:r>
            <a:endParaRPr>
              <a:solidFill>
                <a:schemeClr val="dk1"/>
              </a:solidFill>
              <a:highlight>
                <a:srgbClr val="FFFF00"/>
              </a:highlight>
            </a:endParaRPr>
          </a:p>
          <a:p>
            <a:pPr indent="-298450" lvl="0" marL="457200" rtl="0" algn="l">
              <a:spcBef>
                <a:spcPts val="0"/>
              </a:spcBef>
              <a:spcAft>
                <a:spcPts val="0"/>
              </a:spcAft>
              <a:buSzPts val="1100"/>
              <a:buChar char="●"/>
            </a:pPr>
            <a:r>
              <a:rPr lang="en">
                <a:solidFill>
                  <a:schemeClr val="dk1"/>
                </a:solidFill>
                <a:highlight>
                  <a:srgbClr val="FFFF00"/>
                </a:highlight>
              </a:rPr>
              <a:t>Sites such as </a:t>
            </a:r>
            <a:r>
              <a:rPr lang="en" u="sng">
                <a:solidFill>
                  <a:schemeClr val="hlink"/>
                </a:solidFill>
                <a:highlight>
                  <a:srgbClr val="FFFF00"/>
                </a:highlight>
                <a:hlinkClick r:id="rId4"/>
              </a:rPr>
              <a:t>http://ami.responsivedesign.is/</a:t>
            </a:r>
            <a:r>
              <a:rPr lang="en">
                <a:solidFill>
                  <a:schemeClr val="dk1"/>
                </a:solidFill>
                <a:highlight>
                  <a:srgbClr val="FFFF00"/>
                </a:highlight>
              </a:rPr>
              <a:t> are used to test the responsive design implemented by any site accessible via the web.  </a:t>
            </a:r>
            <a:endParaRPr>
              <a:solidFill>
                <a:schemeClr val="dk1"/>
              </a:solidFill>
              <a:highlight>
                <a:srgbClr val="FFFF00"/>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6f9deaf74e_0_1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6f9deaf74e_0_1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rgbClr val="FFFF00"/>
                </a:highlight>
              </a:rPr>
              <a:t>TALKING POINTS:</a:t>
            </a:r>
            <a:endParaRPr b="1">
              <a:solidFill>
                <a:schemeClr val="dk1"/>
              </a:solidFill>
              <a:highlight>
                <a:srgbClr val="FFFF00"/>
              </a:highlight>
            </a:endParaRPr>
          </a:p>
          <a:p>
            <a:pPr indent="0" lvl="0" marL="0" rtl="0" algn="l">
              <a:spcBef>
                <a:spcPts val="0"/>
              </a:spcBef>
              <a:spcAft>
                <a:spcPts val="0"/>
              </a:spcAft>
              <a:buNone/>
            </a:pPr>
            <a:r>
              <a:t/>
            </a:r>
            <a:endParaRPr b="1">
              <a:solidFill>
                <a:schemeClr val="dk1"/>
              </a:solidFill>
              <a:highlight>
                <a:srgbClr val="FFFF00"/>
              </a:highlight>
            </a:endParaRPr>
          </a:p>
          <a:p>
            <a:pPr indent="-298450" lvl="0" marL="457200" rtl="0" algn="l">
              <a:spcBef>
                <a:spcPts val="0"/>
              </a:spcBef>
              <a:spcAft>
                <a:spcPts val="0"/>
              </a:spcAft>
              <a:buSzPts val="1100"/>
              <a:buChar char="●"/>
            </a:pPr>
            <a:r>
              <a:rPr lang="en">
                <a:solidFill>
                  <a:schemeClr val="dk1"/>
                </a:solidFill>
                <a:highlight>
                  <a:srgbClr val="FFFF00"/>
                </a:highlight>
              </a:rPr>
              <a:t>The </a:t>
            </a:r>
            <a:r>
              <a:rPr lang="en" u="sng">
                <a:solidFill>
                  <a:schemeClr val="hlink"/>
                </a:solidFill>
                <a:highlight>
                  <a:srgbClr val="FFFF00"/>
                </a:highlight>
                <a:hlinkClick r:id="rId2"/>
              </a:rPr>
              <a:t>http://ami.responsivedesign.is/</a:t>
            </a:r>
            <a:r>
              <a:rPr lang="en">
                <a:solidFill>
                  <a:schemeClr val="dk1"/>
                </a:solidFill>
                <a:highlight>
                  <a:srgbClr val="FFFF00"/>
                </a:highlight>
              </a:rPr>
              <a:t> site displays the major devices and how a website will render on each of them. </a:t>
            </a:r>
            <a:endParaRPr>
              <a:solidFill>
                <a:schemeClr val="dk1"/>
              </a:solidFill>
              <a:highlight>
                <a:srgbClr val="FFFF00"/>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6f9deaf74e_0_1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6f9deaf74e_0_1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spcBef>
                <a:spcPts val="0"/>
              </a:spcBef>
              <a:spcAft>
                <a:spcPts val="0"/>
              </a:spcAft>
              <a:buClr>
                <a:schemeClr val="dk1"/>
              </a:buClr>
              <a:buSzPts val="1100"/>
              <a:buChar char="○"/>
            </a:pPr>
            <a:r>
              <a:rPr b="1" lang="en">
                <a:solidFill>
                  <a:schemeClr val="dk1"/>
                </a:solidFill>
                <a:highlight>
                  <a:srgbClr val="FFFF00"/>
                </a:highlight>
              </a:rPr>
              <a:t>Let the students think through whether it’s good to have 3 fixed breakpoints or </a:t>
            </a:r>
            <a:r>
              <a:rPr b="1" lang="en">
                <a:solidFill>
                  <a:schemeClr val="dk1"/>
                </a:solidFill>
                <a:highlight>
                  <a:srgbClr val="FFFF00"/>
                </a:highlight>
              </a:rPr>
              <a:t>continuous</a:t>
            </a:r>
            <a:r>
              <a:rPr b="1" lang="en">
                <a:solidFill>
                  <a:schemeClr val="dk1"/>
                </a:solidFill>
                <a:highlight>
                  <a:srgbClr val="FFFF00"/>
                </a:highlight>
              </a:rPr>
              <a:t> breakpoints</a:t>
            </a:r>
            <a:endParaRPr b="1">
              <a:solidFill>
                <a:schemeClr val="dk1"/>
              </a:solidFill>
              <a:highlight>
                <a:srgbClr val="FFFF00"/>
              </a:highlight>
            </a:endParaRPr>
          </a:p>
          <a:p>
            <a:pPr indent="-298450" lvl="1" marL="914400" rtl="0" algn="l">
              <a:spcBef>
                <a:spcPts val="0"/>
              </a:spcBef>
              <a:spcAft>
                <a:spcPts val="0"/>
              </a:spcAft>
              <a:buClr>
                <a:schemeClr val="dk1"/>
              </a:buClr>
              <a:buSzPts val="1100"/>
              <a:buChar char="○"/>
            </a:pPr>
            <a:r>
              <a:rPr b="1" lang="en">
                <a:solidFill>
                  <a:schemeClr val="dk1"/>
                </a:solidFill>
                <a:highlight>
                  <a:srgbClr val="FFFF00"/>
                </a:highlight>
              </a:rPr>
              <a:t>Ask them to consider the non-technical aspects</a:t>
            </a:r>
            <a:endParaRPr b="1">
              <a:solidFill>
                <a:schemeClr val="dk1"/>
              </a:solidFill>
              <a:highlight>
                <a:srgbClr val="FFFF00"/>
              </a:highlight>
            </a:endParaRPr>
          </a:p>
          <a:p>
            <a:pPr indent="-298450" lvl="2" marL="1371600" rtl="0" algn="l">
              <a:spcBef>
                <a:spcPts val="0"/>
              </a:spcBef>
              <a:spcAft>
                <a:spcPts val="0"/>
              </a:spcAft>
              <a:buClr>
                <a:schemeClr val="dk1"/>
              </a:buClr>
              <a:buSzPts val="1100"/>
              <a:buChar char="■"/>
            </a:pPr>
            <a:r>
              <a:rPr b="1" lang="en">
                <a:solidFill>
                  <a:schemeClr val="dk1"/>
                </a:solidFill>
                <a:highlight>
                  <a:srgbClr val="FFFF00"/>
                </a:highlight>
              </a:rPr>
              <a:t>3-breakpoints is easier for clients and designers to preview the work</a:t>
            </a:r>
            <a:endParaRPr b="1">
              <a:solidFill>
                <a:schemeClr val="dk1"/>
              </a:solidFill>
              <a:highlight>
                <a:srgbClr val="FFFF00"/>
              </a:highlight>
            </a:endParaRPr>
          </a:p>
          <a:p>
            <a:pPr indent="-298450" lvl="2" marL="1371600" rtl="0" algn="l">
              <a:spcBef>
                <a:spcPts val="0"/>
              </a:spcBef>
              <a:spcAft>
                <a:spcPts val="0"/>
              </a:spcAft>
              <a:buClr>
                <a:schemeClr val="dk1"/>
              </a:buClr>
              <a:buSzPts val="1100"/>
              <a:buChar char="■"/>
            </a:pPr>
            <a:r>
              <a:rPr b="1" lang="en">
                <a:solidFill>
                  <a:schemeClr val="dk1"/>
                </a:solidFill>
                <a:highlight>
                  <a:srgbClr val="FFFF00"/>
                </a:highlight>
              </a:rPr>
              <a:t>Continuous breakpoints allow for a wider range of sizes and possibly better use of screen real estate</a:t>
            </a:r>
            <a:endParaRPr b="1">
              <a:solidFill>
                <a:schemeClr val="dk1"/>
              </a:solidFill>
              <a:highlight>
                <a:srgbClr val="FFFF00"/>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755d59bb9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755d59bb9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755d59bb9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755d59bb9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755d59bb9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755d59bb9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6f9deaf74e_0_1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6f9deaf74e_0_1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highlight>
                  <a:srgbClr val="FFFF00"/>
                </a:highlight>
              </a:rPr>
              <a:t>TEACHING TIPS:</a:t>
            </a:r>
            <a:endParaRPr b="1">
              <a:solidFill>
                <a:schemeClr val="dk1"/>
              </a:solidFill>
              <a:highlight>
                <a:srgbClr val="FFFF00"/>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00"/>
                </a:highlight>
              </a:rPr>
              <a:t>Students almost never struggle with this. I’d just comment that most people leave out type now, because everything registers as a screen. (Although </a:t>
            </a:r>
            <a:r>
              <a:rPr b="1" lang="en">
                <a:solidFill>
                  <a:schemeClr val="dk1"/>
                </a:solidFill>
                <a:highlight>
                  <a:srgbClr val="FFFF00"/>
                </a:highlight>
                <a:latin typeface="Courier New"/>
                <a:ea typeface="Courier New"/>
                <a:cs typeface="Courier New"/>
                <a:sym typeface="Courier New"/>
              </a:rPr>
              <a:t>speech</a:t>
            </a:r>
            <a:r>
              <a:rPr lang="en">
                <a:solidFill>
                  <a:schemeClr val="dk1"/>
                </a:solidFill>
                <a:highlight>
                  <a:srgbClr val="FFFF00"/>
                </a:highlight>
              </a:rPr>
              <a:t> was just added; it might be interesting to show some accessible examples, if anyone knows of one.)</a:t>
            </a:r>
            <a:endParaRPr>
              <a:solidFill>
                <a:schemeClr val="dk1"/>
              </a:solidFill>
              <a:highlight>
                <a:srgbClr val="FFFF00"/>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f61c4376a3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f61c4376a3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highlight>
                  <a:srgbClr val="FFFF00"/>
                </a:highlight>
              </a:rPr>
              <a:t>TEACHING TIPS:</a:t>
            </a:r>
            <a:endParaRPr b="1">
              <a:solidFill>
                <a:schemeClr val="dk1"/>
              </a:solidFill>
              <a:highlight>
                <a:srgbClr val="FFFF00"/>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00"/>
                </a:highlight>
              </a:rPr>
              <a:t>Students almost never struggle with this. I’d just comment that most people leave out type now, because everything registers as a screen. (Although </a:t>
            </a:r>
            <a:r>
              <a:rPr b="1" lang="en">
                <a:solidFill>
                  <a:schemeClr val="dk1"/>
                </a:solidFill>
                <a:highlight>
                  <a:srgbClr val="FFFF00"/>
                </a:highlight>
                <a:latin typeface="Courier New"/>
                <a:ea typeface="Courier New"/>
                <a:cs typeface="Courier New"/>
                <a:sym typeface="Courier New"/>
              </a:rPr>
              <a:t>speech</a:t>
            </a:r>
            <a:r>
              <a:rPr lang="en">
                <a:solidFill>
                  <a:schemeClr val="dk1"/>
                </a:solidFill>
                <a:highlight>
                  <a:srgbClr val="FFFF00"/>
                </a:highlight>
              </a:rPr>
              <a:t> was just added; it might be interesting to show some accessible examples, if anyone knows of one.)</a:t>
            </a:r>
            <a:endParaRPr>
              <a:solidFill>
                <a:schemeClr val="dk1"/>
              </a:solidFill>
              <a:highlight>
                <a:srgbClr val="FFFF00"/>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6f9deaf74e_0_1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6f9deaf74e_0_1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rgbClr val="FFFF00"/>
                </a:highlight>
              </a:rPr>
              <a:t>TEACHING TIPS:</a:t>
            </a:r>
            <a:endParaRPr b="1">
              <a:solidFill>
                <a:schemeClr val="dk1"/>
              </a:solidFill>
              <a:highlight>
                <a:srgbClr val="FFFF00"/>
              </a:highlight>
            </a:endParaRPr>
          </a:p>
          <a:p>
            <a:pPr indent="0" lvl="0" marL="0" rtl="0" algn="l">
              <a:spcBef>
                <a:spcPts val="0"/>
              </a:spcBef>
              <a:spcAft>
                <a:spcPts val="0"/>
              </a:spcAft>
              <a:buNone/>
            </a:pPr>
            <a:r>
              <a:t/>
            </a:r>
            <a:endParaRPr b="1">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00"/>
                </a:highlight>
              </a:rPr>
              <a:t>Students almost never struggle with this. I’d just comment that most people leave out type now, because everything registers as a screen. </a:t>
            </a:r>
            <a:endParaRPr>
              <a:solidFill>
                <a:schemeClr val="dk1"/>
              </a:solidFill>
              <a:highlight>
                <a:srgbClr val="FFFF00"/>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f61c4376a3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f61c4376a3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rgbClr val="FFFF00"/>
                </a:highlight>
              </a:rPr>
              <a:t>Source: </a:t>
            </a:r>
            <a:r>
              <a:rPr lang="en" u="sng">
                <a:solidFill>
                  <a:schemeClr val="hlink"/>
                </a:solidFill>
                <a:highlight>
                  <a:srgbClr val="FFFF00"/>
                </a:highlight>
                <a:hlinkClick r:id="rId2"/>
              </a:rPr>
              <a:t>W3School: @media Rule</a:t>
            </a:r>
            <a:endParaRPr b="1">
              <a:solidFill>
                <a:schemeClr val="dk1"/>
              </a:solidFill>
              <a:highlight>
                <a:srgbClr val="FFFF00"/>
              </a:highlight>
            </a:endParaRPr>
          </a:p>
          <a:p>
            <a:pPr indent="0" lvl="0" marL="0" rtl="0" algn="l">
              <a:spcBef>
                <a:spcPts val="0"/>
              </a:spcBef>
              <a:spcAft>
                <a:spcPts val="0"/>
              </a:spcAft>
              <a:buNone/>
            </a:pPr>
            <a:r>
              <a:t/>
            </a:r>
            <a:endParaRPr b="1">
              <a:solidFill>
                <a:schemeClr val="dk1"/>
              </a:solidFill>
              <a:highlight>
                <a:srgbClr val="FFFF00"/>
              </a:highlight>
            </a:endParaRPr>
          </a:p>
          <a:p>
            <a:pPr indent="0" lvl="0" marL="0" rtl="0" algn="l">
              <a:spcBef>
                <a:spcPts val="0"/>
              </a:spcBef>
              <a:spcAft>
                <a:spcPts val="0"/>
              </a:spcAft>
              <a:buNone/>
            </a:pPr>
            <a:r>
              <a:rPr b="1" lang="en">
                <a:solidFill>
                  <a:schemeClr val="dk1"/>
                </a:solidFill>
                <a:highlight>
                  <a:srgbClr val="FFFF00"/>
                </a:highlight>
              </a:rPr>
              <a:t>TEACHING TIPS:</a:t>
            </a:r>
            <a:endParaRPr b="1">
              <a:solidFill>
                <a:schemeClr val="dk1"/>
              </a:solidFill>
              <a:highlight>
                <a:srgbClr val="FFFF00"/>
              </a:highlight>
            </a:endParaRPr>
          </a:p>
          <a:p>
            <a:pPr indent="0" lvl="0" marL="0" rtl="0" algn="l">
              <a:spcBef>
                <a:spcPts val="0"/>
              </a:spcBef>
              <a:spcAft>
                <a:spcPts val="0"/>
              </a:spcAft>
              <a:buNone/>
            </a:pPr>
            <a:r>
              <a:t/>
            </a:r>
            <a:endParaRPr b="1">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00"/>
                </a:highlight>
              </a:rPr>
              <a:t>As you walk through this, you might have to draw out some different example devices and outputs on the whiteboard.</a:t>
            </a:r>
            <a:endParaRPr>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00"/>
                </a:highlight>
              </a:rPr>
              <a:t>A good example to view in DevTools is the H1 on the </a:t>
            </a:r>
            <a:r>
              <a:rPr lang="en" u="sng">
                <a:solidFill>
                  <a:schemeClr val="hlink"/>
                </a:solidFill>
                <a:highlight>
                  <a:srgbClr val="FFFF00"/>
                </a:highlight>
                <a:hlinkClick r:id="rId3"/>
              </a:rPr>
              <a:t>https://generalassemb.ly/</a:t>
            </a:r>
            <a:r>
              <a:rPr lang="en">
                <a:solidFill>
                  <a:schemeClr val="dk1"/>
                </a:solidFill>
                <a:highlight>
                  <a:srgbClr val="FFFF00"/>
                </a:highlight>
              </a:rPr>
              <a:t> site, as it alternates between 2.4rems (min-width:720px) and 2.5rems (mobile).</a:t>
            </a:r>
            <a:endParaRPr>
              <a:solidFill>
                <a:schemeClr val="dk1"/>
              </a:solidFill>
              <a:highlight>
                <a:srgbClr val="FFFF00"/>
              </a:highlight>
            </a:endParaRPr>
          </a:p>
          <a:p>
            <a:pPr indent="0" lvl="0" marL="0" rtl="0" algn="l">
              <a:spcBef>
                <a:spcPts val="0"/>
              </a:spcBef>
              <a:spcAft>
                <a:spcPts val="0"/>
              </a:spcAft>
              <a:buNone/>
            </a:pPr>
            <a:r>
              <a:t/>
            </a:r>
            <a:endParaRPr>
              <a:solidFill>
                <a:schemeClr val="dk1"/>
              </a:solidFill>
              <a:highlight>
                <a:srgbClr val="FFFF00"/>
              </a:highlight>
            </a:endParaRPr>
          </a:p>
          <a:p>
            <a:pPr indent="0" lvl="0" marL="0" rtl="0" algn="l">
              <a:spcBef>
                <a:spcPts val="0"/>
              </a:spcBef>
              <a:spcAft>
                <a:spcPts val="0"/>
              </a:spcAft>
              <a:buNone/>
            </a:pPr>
            <a:r>
              <a:rPr b="1" lang="en">
                <a:solidFill>
                  <a:schemeClr val="dk1"/>
                </a:solidFill>
                <a:highlight>
                  <a:srgbClr val="FFFF00"/>
                </a:highlight>
              </a:rPr>
              <a:t>TALKING POINTS:</a:t>
            </a:r>
            <a:endParaRPr b="1">
              <a:solidFill>
                <a:schemeClr val="dk1"/>
              </a:solidFill>
              <a:highlight>
                <a:srgbClr val="FFFF00"/>
              </a:highlight>
            </a:endParaRPr>
          </a:p>
          <a:p>
            <a:pPr indent="0" lvl="0" marL="0" rtl="0" algn="l">
              <a:spcBef>
                <a:spcPts val="0"/>
              </a:spcBef>
              <a:spcAft>
                <a:spcPts val="0"/>
              </a:spcAft>
              <a:buNone/>
            </a:pPr>
            <a:r>
              <a:t/>
            </a:r>
            <a:endParaRPr>
              <a:solidFill>
                <a:schemeClr val="dk1"/>
              </a:solidFill>
              <a:highlight>
                <a:srgbClr val="FFFF00"/>
              </a:highlight>
            </a:endParaRPr>
          </a:p>
          <a:p>
            <a:pPr indent="-298450" lvl="0" marL="457200" rtl="0" algn="l">
              <a:spcBef>
                <a:spcPts val="0"/>
              </a:spcBef>
              <a:spcAft>
                <a:spcPts val="0"/>
              </a:spcAft>
              <a:buSzPts val="1100"/>
              <a:buChar char="●"/>
            </a:pPr>
            <a:r>
              <a:rPr lang="en">
                <a:solidFill>
                  <a:schemeClr val="dk1"/>
                </a:solidFill>
                <a:highlight>
                  <a:srgbClr val="FFFF00"/>
                </a:highlight>
              </a:rPr>
              <a:t>Sites such as </a:t>
            </a:r>
            <a:r>
              <a:rPr lang="en" u="sng">
                <a:solidFill>
                  <a:schemeClr val="hlink"/>
                </a:solidFill>
                <a:highlight>
                  <a:srgbClr val="FFFF00"/>
                </a:highlight>
                <a:hlinkClick r:id="rId4"/>
              </a:rPr>
              <a:t>http://ami.responsivedesign.is/</a:t>
            </a:r>
            <a:r>
              <a:rPr lang="en">
                <a:solidFill>
                  <a:schemeClr val="dk1"/>
                </a:solidFill>
                <a:highlight>
                  <a:srgbClr val="FFFF00"/>
                </a:highlight>
              </a:rPr>
              <a:t> are used to test the responsive design implemented by any site accessible via the web.  </a:t>
            </a:r>
            <a:endParaRPr>
              <a:solidFill>
                <a:schemeClr val="dk1"/>
              </a:solidFill>
              <a:highlight>
                <a:srgbClr val="FFFF00"/>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75d2967e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75d2967e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6f9deaf74e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6f9deaf74e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rgbClr val="FFFF00"/>
                </a:highlight>
              </a:rPr>
              <a:t>TEACHING TIPS:</a:t>
            </a:r>
            <a:endParaRPr b="1">
              <a:solidFill>
                <a:schemeClr val="dk1"/>
              </a:solidFill>
              <a:highlight>
                <a:srgbClr val="FFFF00"/>
              </a:highlight>
            </a:endParaRPr>
          </a:p>
          <a:p>
            <a:pPr indent="0" lvl="0" marL="0" rtl="0" algn="l">
              <a:spcBef>
                <a:spcPts val="0"/>
              </a:spcBef>
              <a:spcAft>
                <a:spcPts val="0"/>
              </a:spcAft>
              <a:buNone/>
            </a:pPr>
            <a:r>
              <a:t/>
            </a:r>
            <a:endParaRPr b="1">
              <a:solidFill>
                <a:schemeClr val="dk1"/>
              </a:solidFill>
              <a:highlight>
                <a:srgbClr val="FFFF00"/>
              </a:highlight>
            </a:endParaRPr>
          </a:p>
          <a:p>
            <a:pPr indent="-298450" lvl="0" marL="457200" rtl="0" algn="l">
              <a:lnSpc>
                <a:spcPct val="115000"/>
              </a:lnSpc>
              <a:spcBef>
                <a:spcPts val="0"/>
              </a:spcBef>
              <a:spcAft>
                <a:spcPts val="0"/>
              </a:spcAft>
              <a:buClr>
                <a:schemeClr val="dk1"/>
              </a:buClr>
              <a:buSzPts val="1100"/>
              <a:buChar char="●"/>
            </a:pPr>
            <a:r>
              <a:rPr lang="en" sz="1800">
                <a:solidFill>
                  <a:schemeClr val="dk1"/>
                </a:solidFill>
                <a:latin typeface="Proxima Nova"/>
                <a:ea typeface="Proxima Nova"/>
                <a:cs typeface="Proxima Nova"/>
                <a:sym typeface="Proxima Nova"/>
              </a:rPr>
              <a:t>Some developers put all mobile/tablet styles in a separate sheet. Others prefer inline responsive styles so they can better track what's going with an element on a per-style basis. Both methods work. </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1000"/>
              </a:spcBef>
              <a:spcAft>
                <a:spcPts val="1000"/>
              </a:spcAft>
              <a:buClr>
                <a:schemeClr val="dk1"/>
              </a:buClr>
              <a:buSzPts val="1800"/>
              <a:buFont typeface="Proxima Nova"/>
              <a:buChar char="●"/>
            </a:pPr>
            <a:r>
              <a:rPr lang="en" sz="1800">
                <a:solidFill>
                  <a:schemeClr val="dk1"/>
                </a:solidFill>
                <a:latin typeface="Proxima Nova"/>
                <a:ea typeface="Proxima Nova"/>
                <a:cs typeface="Proxima Nova"/>
                <a:sym typeface="Proxima Nova"/>
              </a:rPr>
              <a:t>Separate style sheets are rarely used anymore, with the rise of Sass (a CSS preprocessor that favors inline media queries) and Angular/React/Vue (component-based JavaScript frameworks).</a:t>
            </a:r>
            <a:endParaRPr sz="1800">
              <a:solidFill>
                <a:schemeClr val="dk1"/>
              </a:solidFill>
              <a:latin typeface="Proxima Nova"/>
              <a:ea typeface="Proxima Nova"/>
              <a:cs typeface="Proxima Nova"/>
              <a:sym typeface="Proxima Nov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6b11465d2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6b11465d2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highlight>
                  <a:srgbClr val="FFFF00"/>
                </a:highlight>
              </a:rPr>
              <a:t>TEACHING TIPS:</a:t>
            </a:r>
            <a:endParaRPr b="1">
              <a:solidFill>
                <a:schemeClr val="dk1"/>
              </a:solidFill>
              <a:highlight>
                <a:srgbClr val="FFFF00"/>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00"/>
                </a:highlight>
              </a:rPr>
              <a:t>Walking through these might lead to a code-along you want to do to demo some of this. If you let students go long enough, bring everyone back and talk through what’s going on. There aren’t wrong answers to this; just have them explore. The biggest thing to examine is how to make flex and grid be responsive. Also, look at the floated image.</a:t>
            </a:r>
            <a:endParaRPr>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00"/>
                </a:highlight>
              </a:rPr>
              <a:t>Add a link to the live view of the CodePen solution so they have something to work off of, and possibly use DevTools to explore. </a:t>
            </a:r>
            <a:endParaRPr>
              <a:solidFill>
                <a:schemeClr val="dk1"/>
              </a:solidFill>
              <a:highlight>
                <a:srgbClr val="FFFF00"/>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755d59bb9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755d59bb9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755d59bb9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755d59bb9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highlight>
                  <a:srgbClr val="FFFF00"/>
                </a:highlight>
              </a:rPr>
              <a:t>TALKING POINTS:</a:t>
            </a:r>
            <a:endParaRPr b="1">
              <a:solidFill>
                <a:schemeClr val="dk1"/>
              </a:solidFill>
              <a:highlight>
                <a:srgbClr val="FFFF00"/>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00"/>
                </a:highlight>
              </a:rPr>
              <a:t>The f</a:t>
            </a:r>
            <a:r>
              <a:rPr lang="en">
                <a:solidFill>
                  <a:schemeClr val="dk1"/>
                </a:solidFill>
                <a:highlight>
                  <a:srgbClr val="FFFF00"/>
                </a:highlight>
              </a:rPr>
              <a:t>irst answer is 32px. The second answer is 64px, as the </a:t>
            </a:r>
            <a:r>
              <a:rPr b="1" lang="en">
                <a:solidFill>
                  <a:schemeClr val="dk1"/>
                </a:solidFill>
                <a:highlight>
                  <a:srgbClr val="FFFF00"/>
                </a:highlight>
              </a:rPr>
              <a:t>direct</a:t>
            </a:r>
            <a:r>
              <a:rPr lang="en">
                <a:solidFill>
                  <a:schemeClr val="dk1"/>
                </a:solidFill>
                <a:highlight>
                  <a:srgbClr val="FFFF00"/>
                </a:highlight>
              </a:rPr>
              <a:t> parent’s font size is now 32px. We can use </a:t>
            </a:r>
            <a:r>
              <a:rPr b="1" lang="en">
                <a:solidFill>
                  <a:schemeClr val="dk1"/>
                </a:solidFill>
                <a:highlight>
                  <a:srgbClr val="FFFF00"/>
                </a:highlight>
              </a:rPr>
              <a:t>rem</a:t>
            </a:r>
            <a:r>
              <a:rPr lang="en">
                <a:solidFill>
                  <a:schemeClr val="dk1"/>
                </a:solidFill>
                <a:highlight>
                  <a:srgbClr val="FFFF00"/>
                </a:highlight>
              </a:rPr>
              <a:t> to avoid the nesting issue if we’d prefer to always work relative to a single value for the whole document; we’ll </a:t>
            </a:r>
            <a:r>
              <a:rPr b="1" lang="en">
                <a:solidFill>
                  <a:schemeClr val="dk1"/>
                </a:solidFill>
                <a:highlight>
                  <a:srgbClr val="FFFF00"/>
                </a:highlight>
              </a:rPr>
              <a:t>rem</a:t>
            </a:r>
            <a:r>
              <a:rPr lang="en">
                <a:solidFill>
                  <a:schemeClr val="dk1"/>
                </a:solidFill>
                <a:highlight>
                  <a:srgbClr val="FFFF00"/>
                </a:highlight>
              </a:rPr>
              <a:t> discuss later.</a:t>
            </a:r>
            <a:endParaRPr>
              <a:solidFill>
                <a:schemeClr val="dk1"/>
              </a:solidFill>
              <a:highlight>
                <a:srgbClr val="FFFF00"/>
              </a:highlight>
            </a:endParaRPr>
          </a:p>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6f9deaf74e_0_2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6f9deaf74e_0_2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rgbClr val="FFFF00"/>
                </a:highlight>
              </a:rPr>
              <a:t>TEACHING TIPS:</a:t>
            </a:r>
            <a:endParaRPr b="1">
              <a:solidFill>
                <a:schemeClr val="dk1"/>
              </a:solidFill>
              <a:highlight>
                <a:srgbClr val="FFFF00"/>
              </a:highlight>
            </a:endParaRPr>
          </a:p>
          <a:p>
            <a:pPr indent="0" lvl="0" marL="0" rtl="0" algn="l">
              <a:spcBef>
                <a:spcPts val="0"/>
              </a:spcBef>
              <a:spcAft>
                <a:spcPts val="0"/>
              </a:spcAft>
              <a:buNone/>
            </a:pPr>
            <a:r>
              <a:t/>
            </a:r>
            <a:endParaRPr>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00"/>
                </a:highlight>
              </a:rPr>
              <a:t>You can talk about vertical rhythm as a possible deep-dive topic for visual design-oriented students or those considering UX design as a specific application of the course’s skills.</a:t>
            </a:r>
            <a:endParaRPr>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00"/>
                </a:highlight>
              </a:rPr>
              <a:t>Here’s </a:t>
            </a:r>
            <a:r>
              <a:rPr lang="en" u="sng">
                <a:solidFill>
                  <a:schemeClr val="hlink"/>
                </a:solidFill>
                <a:highlight>
                  <a:srgbClr val="FFFF00"/>
                </a:highlight>
                <a:hlinkClick r:id="rId2"/>
              </a:rPr>
              <a:t>a good article</a:t>
            </a:r>
            <a:r>
              <a:rPr lang="en">
                <a:solidFill>
                  <a:schemeClr val="dk1"/>
                </a:solidFill>
                <a:highlight>
                  <a:srgbClr val="FFFF00"/>
                </a:highlight>
              </a:rPr>
              <a:t> on vertical rhythm.</a:t>
            </a:r>
            <a:endParaRPr>
              <a:solidFill>
                <a:schemeClr val="dk1"/>
              </a:solidFill>
              <a:highlight>
                <a:srgbClr val="FFFF00"/>
              </a:highligh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6f9deaf74e_0_2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6f9deaf74e_0_2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6f9deaf74e_0_2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6f9deaf74e_0_2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rgbClr val="FFFF00"/>
                </a:highlight>
              </a:rPr>
              <a:t>TALKING POINTS:</a:t>
            </a:r>
            <a:endParaRPr b="1">
              <a:solidFill>
                <a:schemeClr val="dk1"/>
              </a:solidFill>
              <a:highlight>
                <a:srgbClr val="FFFF00"/>
              </a:highlight>
            </a:endParaRPr>
          </a:p>
          <a:p>
            <a:pPr indent="0" lvl="0" marL="0" rtl="0" algn="l">
              <a:spcBef>
                <a:spcPts val="0"/>
              </a:spcBef>
              <a:spcAft>
                <a:spcPts val="0"/>
              </a:spcAft>
              <a:buNone/>
            </a:pPr>
            <a:r>
              <a:t/>
            </a:r>
            <a:endParaRPr b="1">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00"/>
                </a:highlight>
              </a:rPr>
              <a:t>One of the pitfalls of </a:t>
            </a:r>
            <a:r>
              <a:rPr b="1" lang="en">
                <a:solidFill>
                  <a:schemeClr val="dk1"/>
                </a:solidFill>
                <a:highlight>
                  <a:srgbClr val="FFFF00"/>
                </a:highlight>
                <a:latin typeface="Courier New"/>
                <a:ea typeface="Courier New"/>
                <a:cs typeface="Courier New"/>
                <a:sym typeface="Courier New"/>
              </a:rPr>
              <a:t>ems</a:t>
            </a:r>
            <a:r>
              <a:rPr lang="en">
                <a:solidFill>
                  <a:schemeClr val="dk1"/>
                </a:solidFill>
                <a:highlight>
                  <a:srgbClr val="FFFF00"/>
                </a:highlight>
              </a:rPr>
              <a:t> is nested values, which compound each other and make tweaks brittle and difficult to track down</a:t>
            </a:r>
            <a:endParaRPr>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00"/>
                </a:highlight>
              </a:rPr>
              <a:t>In this example, the </a:t>
            </a:r>
            <a:r>
              <a:rPr b="1" lang="en">
                <a:solidFill>
                  <a:schemeClr val="dk1"/>
                </a:solidFill>
                <a:highlight>
                  <a:srgbClr val="FFFF00"/>
                </a:highlight>
                <a:latin typeface="Courier New"/>
                <a:ea typeface="Courier New"/>
                <a:cs typeface="Courier New"/>
                <a:sym typeface="Courier New"/>
              </a:rPr>
              <a:t>h2</a:t>
            </a:r>
            <a:r>
              <a:rPr lang="en">
                <a:solidFill>
                  <a:schemeClr val="dk1"/>
                </a:solidFill>
                <a:highlight>
                  <a:srgbClr val="FFFF00"/>
                </a:highlight>
              </a:rPr>
              <a:t> is 1.1x as large as the font size of the </a:t>
            </a:r>
            <a:r>
              <a:rPr b="1" lang="en">
                <a:solidFill>
                  <a:schemeClr val="dk1"/>
                </a:solidFill>
                <a:highlight>
                  <a:srgbClr val="FFFF00"/>
                </a:highlight>
                <a:latin typeface="Courier New"/>
                <a:ea typeface="Courier New"/>
                <a:cs typeface="Courier New"/>
                <a:sym typeface="Courier New"/>
              </a:rPr>
              <a:t>div</a:t>
            </a:r>
            <a:r>
              <a:rPr lang="en">
                <a:solidFill>
                  <a:schemeClr val="dk1"/>
                </a:solidFill>
                <a:highlight>
                  <a:srgbClr val="FFFF00"/>
                </a:highlight>
              </a:rPr>
              <a:t>, which is itself 1.6x as large as the font size of the </a:t>
            </a:r>
            <a:r>
              <a:rPr b="1" lang="en">
                <a:solidFill>
                  <a:schemeClr val="dk1"/>
                </a:solidFill>
                <a:highlight>
                  <a:srgbClr val="FFFF00"/>
                </a:highlight>
                <a:latin typeface="Courier New"/>
                <a:ea typeface="Courier New"/>
                <a:cs typeface="Courier New"/>
                <a:sym typeface="Courier New"/>
              </a:rPr>
              <a:t>body</a:t>
            </a:r>
            <a:r>
              <a:rPr lang="en">
                <a:solidFill>
                  <a:schemeClr val="dk1"/>
                </a:solidFill>
                <a:highlight>
                  <a:srgbClr val="FFFF00"/>
                </a:highlight>
              </a:rPr>
              <a:t> (12px).</a:t>
            </a:r>
            <a:endParaRPr>
              <a:solidFill>
                <a:schemeClr val="dk1"/>
              </a:solidFill>
              <a:highlight>
                <a:srgbClr val="FFFF00"/>
              </a:highlight>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f61c4376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f61c4376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Proxima Nova"/>
              <a:ea typeface="Proxima Nova"/>
              <a:cs typeface="Proxima Nova"/>
              <a:sym typeface="Proxima Nova"/>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6f9deaf74e_0_2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6f9deaf74e_0_2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f61c4376a3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f61c4376a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833a04d0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833a04d0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6f9deaf74e_0_2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6f9deaf74e_0_2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rgbClr val="FFFFFF"/>
                </a:highlight>
              </a:rPr>
              <a:t>TEACHING TIPS:</a:t>
            </a:r>
            <a:endParaRPr b="1">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FF"/>
                </a:highlight>
              </a:rPr>
              <a:t>This should more intuitively line up with students’ expectations.</a:t>
            </a:r>
            <a:endParaRPr>
              <a:solidFill>
                <a:schemeClr val="dk1"/>
              </a:solidFill>
              <a:highlight>
                <a:srgbClr val="FFFFFF"/>
              </a:highligh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6f9deaf74e_0_2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6f9deaf74e_0_2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755d59bb9b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755d59bb9b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755d59bb9b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755d59bb9b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755d59bb9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755d59bb9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rgbClr val="FFFF00"/>
                </a:highlight>
              </a:rPr>
              <a:t>TEACHING TIPS:</a:t>
            </a:r>
            <a:endParaRPr b="1">
              <a:solidFill>
                <a:schemeClr val="dk1"/>
              </a:solidFill>
              <a:highlight>
                <a:srgbClr val="FFFF00"/>
              </a:highlight>
            </a:endParaRPr>
          </a:p>
          <a:p>
            <a:pPr indent="0" lvl="0" marL="0" rtl="0" algn="l">
              <a:spcBef>
                <a:spcPts val="0"/>
              </a:spcBef>
              <a:spcAft>
                <a:spcPts val="0"/>
              </a:spcAft>
              <a:buNone/>
            </a:pPr>
            <a:r>
              <a:t/>
            </a:r>
            <a:endParaRPr b="1">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00"/>
                </a:highlight>
              </a:rPr>
              <a:t>Walking through these might lead to a code-along you want to do to demo some of this. If you let students go long enough, bring everyone back and talk through what’s going on. There aren’t wrong answers to this; just have them explore. The biggest thing to examine is how to make flex and grid be responsive. Also, look at the floated image.</a:t>
            </a:r>
            <a:endParaRPr>
              <a:solidFill>
                <a:schemeClr val="dk1"/>
              </a:solidFill>
              <a:highlight>
                <a:srgbClr val="FFFF00"/>
              </a:highlight>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755d59bb9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755d59bb9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755d59bb9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755d59bb9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rgbClr val="FFFF00"/>
                </a:highlight>
              </a:rPr>
              <a:t>TALKING POINTS:</a:t>
            </a:r>
            <a:endParaRPr b="1">
              <a:solidFill>
                <a:schemeClr val="dk1"/>
              </a:solidFill>
              <a:highlight>
                <a:srgbClr val="FFFF00"/>
              </a:highlight>
            </a:endParaRPr>
          </a:p>
          <a:p>
            <a:pPr indent="0" lvl="0" marL="0" rtl="0" algn="l">
              <a:spcBef>
                <a:spcPts val="0"/>
              </a:spcBef>
              <a:spcAft>
                <a:spcPts val="0"/>
              </a:spcAft>
              <a:buNone/>
            </a:pPr>
            <a:r>
              <a:t/>
            </a:r>
            <a:endParaRPr b="1">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00"/>
                </a:highlight>
              </a:rPr>
              <a:t>The width of the container is the maximum amount of width the image can take up, so they stay in sync. The automatic height adjusts to keep the height of the image in sync with the changing width. Together, the image responds without warping or stretching.</a:t>
            </a:r>
            <a:endParaRPr>
              <a:solidFill>
                <a:schemeClr val="dk1"/>
              </a:solidFill>
              <a:highlight>
                <a:srgbClr val="FFFF00"/>
              </a:highlight>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755d59bb9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755d59bb9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Source: </a:t>
            </a:r>
            <a:r>
              <a:rPr lang="en" u="sng">
                <a:solidFill>
                  <a:schemeClr val="hlink"/>
                </a:solidFill>
                <a:hlinkClick r:id="rId2"/>
              </a:rPr>
              <a:t>https://www.w3schools.com/tags/att_source_srcset.asp</a:t>
            </a:r>
            <a:endParaRPr b="1">
              <a:solidFill>
                <a:schemeClr val="dk1"/>
              </a:solidFill>
              <a:highlight>
                <a:srgbClr val="FFFF00"/>
              </a:highlight>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755d59bb9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755d59bb9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755d59bb9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755d59bb9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833a04d0e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833a04d0e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755d59bb9b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755d59bb9b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rgbClr val="FFFF00"/>
              </a:highlight>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f61c4376a3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f61c4376a3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f61c4376a3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f61c4376a3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rgbClr val="FFFF00"/>
                </a:highlight>
              </a:rPr>
              <a:t>TEACHING TIPS:</a:t>
            </a:r>
            <a:endParaRPr b="1">
              <a:solidFill>
                <a:schemeClr val="dk1"/>
              </a:solidFill>
              <a:highlight>
                <a:srgbClr val="FFFF00"/>
              </a:highlight>
            </a:endParaRPr>
          </a:p>
          <a:p>
            <a:pPr indent="0" lvl="0" marL="0" rtl="0" algn="l">
              <a:spcBef>
                <a:spcPts val="0"/>
              </a:spcBef>
              <a:spcAft>
                <a:spcPts val="0"/>
              </a:spcAft>
              <a:buNone/>
            </a:pPr>
            <a:r>
              <a:t/>
            </a:r>
            <a:endParaRPr b="1">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00"/>
                </a:highlight>
              </a:rPr>
              <a:t>Spend some time with the students talking about hamburger and kabob menus.  </a:t>
            </a:r>
            <a:endParaRPr>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00"/>
                </a:highlight>
              </a:rPr>
              <a:t>Make sure they pseudo-code the mechanics</a:t>
            </a:r>
            <a:endParaRPr>
              <a:solidFill>
                <a:schemeClr val="dk1"/>
              </a:solidFill>
              <a:highlight>
                <a:srgbClr val="FFFF00"/>
              </a:highlight>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6c1f37182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6c1f37182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Proxima Nova"/>
              <a:ea typeface="Proxima Nova"/>
              <a:cs typeface="Proxima Nova"/>
              <a:sym typeface="Proxima Nova"/>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3dd4fa9b7e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3dd4fa9b7e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6d17730df0_0_36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DURATION</a:t>
            </a:r>
            <a:r>
              <a:rPr lang="en" sz="1100">
                <a:solidFill>
                  <a:schemeClr val="dk1"/>
                </a:solidFill>
              </a:rPr>
              <a:t>: 1 minute</a:t>
            </a:r>
            <a:endParaRPr sz="1100">
              <a:solidFill>
                <a:schemeClr val="dk1"/>
              </a:solidFill>
            </a:endParaRPr>
          </a:p>
          <a:p>
            <a:pPr indent="0" lvl="0" marL="0" rtl="0" algn="l">
              <a:spcBef>
                <a:spcPts val="900"/>
              </a:spcBef>
              <a:spcAft>
                <a:spcPts val="0"/>
              </a:spcAft>
              <a:buNone/>
            </a:pPr>
            <a:r>
              <a:rPr b="1" lang="en" sz="1100">
                <a:solidFill>
                  <a:schemeClr val="dk1"/>
                </a:solidFill>
              </a:rPr>
              <a:t>TEACHING TIPS:</a:t>
            </a:r>
            <a:endParaRPr sz="1100">
              <a:solidFill>
                <a:schemeClr val="dk1"/>
              </a:solidFill>
            </a:endParaRPr>
          </a:p>
          <a:p>
            <a:pPr indent="-298450" lvl="0" marL="457200" rtl="0" algn="l">
              <a:spcBef>
                <a:spcPts val="900"/>
              </a:spcBef>
              <a:spcAft>
                <a:spcPts val="0"/>
              </a:spcAft>
              <a:buClr>
                <a:schemeClr val="dk1"/>
              </a:buClr>
              <a:buSzPts val="1100"/>
              <a:buChar char="●"/>
            </a:pPr>
            <a:r>
              <a:rPr lang="en" sz="1100">
                <a:solidFill>
                  <a:schemeClr val="dk1"/>
                </a:solidFill>
              </a:rPr>
              <a:t>Learning objectives help frame the lesson and give students an idea of what to expect and focus on.</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Explain to students how this lesson fits into the overall course to help them make connections with content from other lessons.</a:t>
            </a:r>
            <a:endParaRPr b="1"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b="1" sz="1100">
              <a:solidFill>
                <a:schemeClr val="dk1"/>
              </a:solidFill>
            </a:endParaRPr>
          </a:p>
        </p:txBody>
      </p:sp>
      <p:sp>
        <p:nvSpPr>
          <p:cNvPr id="331" name="Google Shape;331;g6d17730df0_0_361:notes"/>
          <p:cNvSpPr/>
          <p:nvPr>
            <p:ph idx="2" type="sldImg"/>
          </p:nvPr>
        </p:nvSpPr>
        <p:spPr>
          <a:xfrm>
            <a:off x="1146969" y="685800"/>
            <a:ext cx="456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f62836b6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f62836b6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6f9deaf74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6f9deaf74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6f9deaf74e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6f9deaf74e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s">
  <p:cSld name="CUSTOM">
    <p:bg>
      <p:bgPr>
        <a:solidFill>
          <a:schemeClr val="lt1"/>
        </a:solidFill>
      </p:bgPr>
    </p:bg>
    <p:spTree>
      <p:nvGrpSpPr>
        <p:cNvPr id="11" name="Shape 11"/>
        <p:cNvGrpSpPr/>
        <p:nvPr/>
      </p:nvGrpSpPr>
      <p:grpSpPr>
        <a:xfrm>
          <a:off x="0" y="0"/>
          <a:ext cx="0" cy="0"/>
          <a:chOff x="0" y="0"/>
          <a:chExt cx="0" cy="0"/>
        </a:xfrm>
      </p:grpSpPr>
      <p:sp>
        <p:nvSpPr>
          <p:cNvPr id="12" name="Google Shape;12;p2"/>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 name="Google Shape;13;p2"/>
          <p:cNvSpPr/>
          <p:nvPr/>
        </p:nvSpPr>
        <p:spPr>
          <a:xfrm>
            <a:off x="8342625" y="4513775"/>
            <a:ext cx="5343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0550" y="-31500"/>
            <a:ext cx="616500" cy="52065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PRESENTER USE ONLY </a:t>
            </a:r>
            <a:endParaRPr sz="2400">
              <a:solidFill>
                <a:srgbClr val="FFFFFF"/>
              </a:solidFill>
              <a:latin typeface="Proxima Nova"/>
              <a:ea typeface="Proxima Nova"/>
              <a:cs typeface="Proxima Nova"/>
              <a:sym typeface="Proxima Nova"/>
            </a:endParaRPr>
          </a:p>
        </p:txBody>
      </p:sp>
      <p:pic>
        <p:nvPicPr>
          <p:cNvPr descr="GA-Cog-900.png" id="16" name="Google Shape;16;p2"/>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17" name="Google Shape;17;p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Blank">
  <p:cSld name="CUSTOM_8_1">
    <p:spTree>
      <p:nvGrpSpPr>
        <p:cNvPr id="89" name="Shape 89"/>
        <p:cNvGrpSpPr/>
        <p:nvPr/>
      </p:nvGrpSpPr>
      <p:grpSpPr>
        <a:xfrm>
          <a:off x="0" y="0"/>
          <a:ext cx="0" cy="0"/>
          <a:chOff x="0" y="0"/>
          <a:chExt cx="0" cy="0"/>
        </a:xfrm>
      </p:grpSpPr>
      <p:sp>
        <p:nvSpPr>
          <p:cNvPr id="90" name="Google Shape;90;p1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91" name="Google Shape;91;p1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p:cSld name="CUSTOM_4">
    <p:spTree>
      <p:nvGrpSpPr>
        <p:cNvPr id="92" name="Shape 92"/>
        <p:cNvGrpSpPr/>
        <p:nvPr/>
      </p:nvGrpSpPr>
      <p:grpSpPr>
        <a:xfrm>
          <a:off x="0" y="0"/>
          <a:ext cx="0" cy="0"/>
          <a:chOff x="0" y="0"/>
          <a:chExt cx="0" cy="0"/>
        </a:xfrm>
      </p:grpSpPr>
      <p:cxnSp>
        <p:nvCxnSpPr>
          <p:cNvPr id="93" name="Google Shape;93;p12"/>
          <p:cNvCxnSpPr/>
          <p:nvPr/>
        </p:nvCxnSpPr>
        <p:spPr>
          <a:xfrm>
            <a:off x="1399725" y="1762588"/>
            <a:ext cx="2638200" cy="0"/>
          </a:xfrm>
          <a:prstGeom prst="straightConnector1">
            <a:avLst/>
          </a:prstGeom>
          <a:noFill/>
          <a:ln cap="flat" cmpd="sng" w="9525">
            <a:solidFill>
              <a:srgbClr val="E41A23"/>
            </a:solidFill>
            <a:prstDash val="solid"/>
            <a:round/>
            <a:headEnd len="med" w="med" type="none"/>
            <a:tailEnd len="med" w="med" type="none"/>
          </a:ln>
        </p:spPr>
      </p:cxnSp>
      <p:cxnSp>
        <p:nvCxnSpPr>
          <p:cNvPr id="94" name="Google Shape;94;p12"/>
          <p:cNvCxnSpPr/>
          <p:nvPr/>
        </p:nvCxnSpPr>
        <p:spPr>
          <a:xfrm>
            <a:off x="4913975" y="1762588"/>
            <a:ext cx="2638200" cy="0"/>
          </a:xfrm>
          <a:prstGeom prst="straightConnector1">
            <a:avLst/>
          </a:prstGeom>
          <a:noFill/>
          <a:ln cap="flat" cmpd="sng" w="9525">
            <a:solidFill>
              <a:srgbClr val="E41A23"/>
            </a:solidFill>
            <a:prstDash val="solid"/>
            <a:round/>
            <a:headEnd len="med" w="med" type="none"/>
            <a:tailEnd len="med" w="med" type="none"/>
          </a:ln>
        </p:spPr>
      </p:cxnSp>
      <p:sp>
        <p:nvSpPr>
          <p:cNvPr id="95" name="Google Shape;95;p12"/>
          <p:cNvSpPr txBox="1"/>
          <p:nvPr/>
        </p:nvSpPr>
        <p:spPr>
          <a:xfrm>
            <a:off x="4057900" y="1301188"/>
            <a:ext cx="836100" cy="6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chemeClr val="lt2"/>
                </a:solidFill>
                <a:latin typeface="Proxima Nova"/>
                <a:ea typeface="Proxima Nova"/>
                <a:cs typeface="Proxima Nova"/>
                <a:sym typeface="Proxima Nova"/>
              </a:rPr>
              <a:t>“</a:t>
            </a:r>
            <a:endParaRPr sz="7200">
              <a:solidFill>
                <a:schemeClr val="lt2"/>
              </a:solidFill>
              <a:latin typeface="Proxima Nova"/>
              <a:ea typeface="Proxima Nova"/>
              <a:cs typeface="Proxima Nova"/>
              <a:sym typeface="Proxima Nova"/>
            </a:endParaRPr>
          </a:p>
        </p:txBody>
      </p:sp>
      <p:sp>
        <p:nvSpPr>
          <p:cNvPr id="96" name="Google Shape;96;p12"/>
          <p:cNvSpPr txBox="1"/>
          <p:nvPr>
            <p:ph type="title"/>
          </p:nvPr>
        </p:nvSpPr>
        <p:spPr>
          <a:xfrm>
            <a:off x="1403050" y="2027913"/>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97" name="Google Shape;97;p12"/>
          <p:cNvSpPr txBox="1"/>
          <p:nvPr>
            <p:ph idx="1" type="subTitle"/>
          </p:nvPr>
        </p:nvSpPr>
        <p:spPr>
          <a:xfrm>
            <a:off x="2249725" y="3285818"/>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chemeClr val="dk2"/>
                </a:solidFill>
              </a:defRPr>
            </a:lvl1pPr>
            <a:lvl2pPr lvl="1" rtl="0" algn="ctr">
              <a:spcBef>
                <a:spcPts val="1600"/>
              </a:spcBef>
              <a:spcAft>
                <a:spcPts val="0"/>
              </a:spcAft>
              <a:buNone/>
              <a:defRPr>
                <a:solidFill>
                  <a:schemeClr val="dk2"/>
                </a:solidFill>
              </a:defRPr>
            </a:lvl2pPr>
            <a:lvl3pPr lvl="2" rtl="0" algn="ctr">
              <a:spcBef>
                <a:spcPts val="1600"/>
              </a:spcBef>
              <a:spcAft>
                <a:spcPts val="0"/>
              </a:spcAft>
              <a:buNone/>
              <a:defRPr>
                <a:solidFill>
                  <a:schemeClr val="dk2"/>
                </a:solidFill>
              </a:defRPr>
            </a:lvl3pPr>
            <a:lvl4pPr lvl="3" rtl="0" algn="ctr">
              <a:spcBef>
                <a:spcPts val="1600"/>
              </a:spcBef>
              <a:spcAft>
                <a:spcPts val="0"/>
              </a:spcAft>
              <a:buNone/>
              <a:defRPr>
                <a:solidFill>
                  <a:schemeClr val="dk2"/>
                </a:solidFill>
              </a:defRPr>
            </a:lvl4pPr>
            <a:lvl5pPr lvl="4" rtl="0" algn="ctr">
              <a:spcBef>
                <a:spcPts val="1600"/>
              </a:spcBef>
              <a:spcAft>
                <a:spcPts val="0"/>
              </a:spcAft>
              <a:buNone/>
              <a:defRPr>
                <a:solidFill>
                  <a:schemeClr val="dk2"/>
                </a:solidFill>
              </a:defRPr>
            </a:lvl5pPr>
            <a:lvl6pPr lvl="5" rtl="0" algn="ctr">
              <a:spcBef>
                <a:spcPts val="1600"/>
              </a:spcBef>
              <a:spcAft>
                <a:spcPts val="0"/>
              </a:spcAft>
              <a:buNone/>
              <a:defRPr>
                <a:solidFill>
                  <a:schemeClr val="dk2"/>
                </a:solidFill>
              </a:defRPr>
            </a:lvl6pPr>
            <a:lvl7pPr lvl="6" rtl="0" algn="ctr">
              <a:spcBef>
                <a:spcPts val="1600"/>
              </a:spcBef>
              <a:spcAft>
                <a:spcPts val="0"/>
              </a:spcAft>
              <a:buNone/>
              <a:defRPr>
                <a:solidFill>
                  <a:schemeClr val="dk2"/>
                </a:solidFill>
              </a:defRPr>
            </a:lvl7pPr>
            <a:lvl8pPr lvl="7" rtl="0" algn="ctr">
              <a:spcBef>
                <a:spcPts val="1600"/>
              </a:spcBef>
              <a:spcAft>
                <a:spcPts val="0"/>
              </a:spcAft>
              <a:buNone/>
              <a:defRPr>
                <a:solidFill>
                  <a:schemeClr val="dk2"/>
                </a:solidFill>
              </a:defRPr>
            </a:lvl8pPr>
            <a:lvl9pPr lvl="8" rtl="0" algn="ctr">
              <a:spcBef>
                <a:spcPts val="1600"/>
              </a:spcBef>
              <a:spcAft>
                <a:spcPts val="1600"/>
              </a:spcAft>
              <a:buNone/>
              <a:defRPr>
                <a:solidFill>
                  <a:schemeClr val="dk2"/>
                </a:solidFill>
              </a:defRPr>
            </a:lvl9pPr>
          </a:lstStyle>
          <a:p/>
        </p:txBody>
      </p:sp>
      <p:sp>
        <p:nvSpPr>
          <p:cNvPr id="98" name="Google Shape;98;p1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99" name="Google Shape;99;p1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Headshot">
  <p:cSld name="CUSTOM_4_2">
    <p:spTree>
      <p:nvGrpSpPr>
        <p:cNvPr id="100" name="Shape 100"/>
        <p:cNvGrpSpPr/>
        <p:nvPr/>
      </p:nvGrpSpPr>
      <p:grpSpPr>
        <a:xfrm>
          <a:off x="0" y="0"/>
          <a:ext cx="0" cy="0"/>
          <a:chOff x="0" y="0"/>
          <a:chExt cx="0" cy="0"/>
        </a:xfrm>
      </p:grpSpPr>
      <p:sp>
        <p:nvSpPr>
          <p:cNvPr id="101" name="Google Shape;101;p13"/>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E41A2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 name="Google Shape;102;p13"/>
          <p:cNvSpPr txBox="1"/>
          <p:nvPr>
            <p:ph idx="1" type="subTitle"/>
          </p:nvPr>
        </p:nvSpPr>
        <p:spPr>
          <a:xfrm>
            <a:off x="2249725" y="3220006"/>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rgbClr val="E51B24"/>
                </a:solidFill>
              </a:defRPr>
            </a:lvl1pPr>
            <a:lvl2pPr lvl="1" rtl="0" algn="ctr">
              <a:spcBef>
                <a:spcPts val="1600"/>
              </a:spcBef>
              <a:spcAft>
                <a:spcPts val="0"/>
              </a:spcAft>
              <a:buNone/>
              <a:defRPr sz="1100">
                <a:solidFill>
                  <a:srgbClr val="E51B24"/>
                </a:solidFill>
              </a:defRPr>
            </a:lvl2pPr>
            <a:lvl3pPr lvl="2" rtl="0" algn="ctr">
              <a:spcBef>
                <a:spcPts val="1600"/>
              </a:spcBef>
              <a:spcAft>
                <a:spcPts val="0"/>
              </a:spcAft>
              <a:buNone/>
              <a:defRPr sz="1100">
                <a:solidFill>
                  <a:srgbClr val="E51B24"/>
                </a:solidFill>
              </a:defRPr>
            </a:lvl3pPr>
            <a:lvl4pPr lvl="3" rtl="0" algn="ctr">
              <a:spcBef>
                <a:spcPts val="1600"/>
              </a:spcBef>
              <a:spcAft>
                <a:spcPts val="0"/>
              </a:spcAft>
              <a:buNone/>
              <a:defRPr sz="1100">
                <a:solidFill>
                  <a:srgbClr val="E51B24"/>
                </a:solidFill>
              </a:defRPr>
            </a:lvl4pPr>
            <a:lvl5pPr lvl="4" rtl="0" algn="ctr">
              <a:spcBef>
                <a:spcPts val="1600"/>
              </a:spcBef>
              <a:spcAft>
                <a:spcPts val="0"/>
              </a:spcAft>
              <a:buNone/>
              <a:defRPr sz="1100">
                <a:solidFill>
                  <a:srgbClr val="E51B24"/>
                </a:solidFill>
              </a:defRPr>
            </a:lvl5pPr>
            <a:lvl6pPr lvl="5" rtl="0" algn="ctr">
              <a:spcBef>
                <a:spcPts val="1600"/>
              </a:spcBef>
              <a:spcAft>
                <a:spcPts val="0"/>
              </a:spcAft>
              <a:buNone/>
              <a:defRPr sz="1100">
                <a:solidFill>
                  <a:srgbClr val="E51B24"/>
                </a:solidFill>
              </a:defRPr>
            </a:lvl6pPr>
            <a:lvl7pPr lvl="6" rtl="0" algn="ctr">
              <a:spcBef>
                <a:spcPts val="1600"/>
              </a:spcBef>
              <a:spcAft>
                <a:spcPts val="0"/>
              </a:spcAft>
              <a:buNone/>
              <a:defRPr sz="1100">
                <a:solidFill>
                  <a:srgbClr val="E51B24"/>
                </a:solidFill>
              </a:defRPr>
            </a:lvl7pPr>
            <a:lvl8pPr lvl="7" rtl="0" algn="ctr">
              <a:spcBef>
                <a:spcPts val="1600"/>
              </a:spcBef>
              <a:spcAft>
                <a:spcPts val="0"/>
              </a:spcAft>
              <a:buNone/>
              <a:defRPr sz="1100">
                <a:solidFill>
                  <a:srgbClr val="E51B24"/>
                </a:solidFill>
              </a:defRPr>
            </a:lvl8pPr>
            <a:lvl9pPr lvl="8" rtl="0" algn="ctr">
              <a:spcBef>
                <a:spcPts val="1600"/>
              </a:spcBef>
              <a:spcAft>
                <a:spcPts val="1600"/>
              </a:spcAft>
              <a:buNone/>
              <a:defRPr sz="1100">
                <a:solidFill>
                  <a:srgbClr val="E51B24"/>
                </a:solidFill>
              </a:defRPr>
            </a:lvl9pPr>
          </a:lstStyle>
          <a:p/>
        </p:txBody>
      </p:sp>
      <p:sp>
        <p:nvSpPr>
          <p:cNvPr id="103" name="Google Shape;103;p1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2020</a:t>
            </a:r>
            <a:r>
              <a:rPr lang="en"/>
              <a:t> General Assembly</a:t>
            </a:r>
            <a:endParaRPr/>
          </a:p>
        </p:txBody>
      </p:sp>
      <p:sp>
        <p:nvSpPr>
          <p:cNvPr id="104" name="Google Shape;104;p13"/>
          <p:cNvSpPr/>
          <p:nvPr/>
        </p:nvSpPr>
        <p:spPr>
          <a:xfrm>
            <a:off x="4047013" y="1247650"/>
            <a:ext cx="881100" cy="881100"/>
          </a:xfrm>
          <a:prstGeom prst="ellipse">
            <a:avLst/>
          </a:prstGeom>
          <a:solidFill>
            <a:srgbClr val="EFEFEF"/>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Headshot goes here</a:t>
            </a:r>
            <a:endParaRPr sz="1000">
              <a:latin typeface="Proxima Nova"/>
              <a:ea typeface="Proxima Nova"/>
              <a:cs typeface="Proxima Nova"/>
              <a:sym typeface="Proxima Nova"/>
            </a:endParaRPr>
          </a:p>
        </p:txBody>
      </p:sp>
      <p:cxnSp>
        <p:nvCxnSpPr>
          <p:cNvPr id="105" name="Google Shape;105;p13"/>
          <p:cNvCxnSpPr/>
          <p:nvPr/>
        </p:nvCxnSpPr>
        <p:spPr>
          <a:xfrm>
            <a:off x="1399725" y="1762588"/>
            <a:ext cx="2472000" cy="0"/>
          </a:xfrm>
          <a:prstGeom prst="straightConnector1">
            <a:avLst/>
          </a:prstGeom>
          <a:noFill/>
          <a:ln cap="flat" cmpd="sng" w="9525">
            <a:solidFill>
              <a:srgbClr val="E41A23"/>
            </a:solidFill>
            <a:prstDash val="solid"/>
            <a:round/>
            <a:headEnd len="med" w="med" type="none"/>
            <a:tailEnd len="med" w="med" type="none"/>
          </a:ln>
        </p:spPr>
      </p:cxnSp>
      <p:cxnSp>
        <p:nvCxnSpPr>
          <p:cNvPr id="106" name="Google Shape;106;p13"/>
          <p:cNvCxnSpPr/>
          <p:nvPr/>
        </p:nvCxnSpPr>
        <p:spPr>
          <a:xfrm>
            <a:off x="5103425" y="1762588"/>
            <a:ext cx="2472000" cy="0"/>
          </a:xfrm>
          <a:prstGeom prst="straightConnector1">
            <a:avLst/>
          </a:prstGeom>
          <a:noFill/>
          <a:ln cap="flat" cmpd="sng" w="9525">
            <a:solidFill>
              <a:srgbClr val="E41A23"/>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No Attribution">
  <p:cSld name="CUSTOM_4_1">
    <p:spTree>
      <p:nvGrpSpPr>
        <p:cNvPr id="107" name="Shape 107"/>
        <p:cNvGrpSpPr/>
        <p:nvPr/>
      </p:nvGrpSpPr>
      <p:grpSpPr>
        <a:xfrm>
          <a:off x="0" y="0"/>
          <a:ext cx="0" cy="0"/>
          <a:chOff x="0" y="0"/>
          <a:chExt cx="0" cy="0"/>
        </a:xfrm>
      </p:grpSpPr>
      <p:cxnSp>
        <p:nvCxnSpPr>
          <p:cNvPr id="108" name="Google Shape;108;p14"/>
          <p:cNvCxnSpPr/>
          <p:nvPr/>
        </p:nvCxnSpPr>
        <p:spPr>
          <a:xfrm>
            <a:off x="1678950" y="1863425"/>
            <a:ext cx="5786100" cy="0"/>
          </a:xfrm>
          <a:prstGeom prst="straightConnector1">
            <a:avLst/>
          </a:prstGeom>
          <a:noFill/>
          <a:ln cap="flat" cmpd="sng" w="9525">
            <a:solidFill>
              <a:srgbClr val="E41A23"/>
            </a:solidFill>
            <a:prstDash val="solid"/>
            <a:round/>
            <a:headEnd len="med" w="med" type="none"/>
            <a:tailEnd len="med" w="med" type="none"/>
          </a:ln>
        </p:spPr>
      </p:cxnSp>
      <p:sp>
        <p:nvSpPr>
          <p:cNvPr id="109" name="Google Shape;109;p14"/>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110" name="Google Shape;110;p1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11" name="Google Shape;111;p1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Horizontal Color Block Black">
  <p:cSld name="CUSTOM_6_1_1_1_1_1">
    <p:spTree>
      <p:nvGrpSpPr>
        <p:cNvPr id="112" name="Shape 112"/>
        <p:cNvGrpSpPr/>
        <p:nvPr/>
      </p:nvGrpSpPr>
      <p:grpSpPr>
        <a:xfrm>
          <a:off x="0" y="0"/>
          <a:ext cx="0" cy="0"/>
          <a:chOff x="0" y="0"/>
          <a:chExt cx="0" cy="0"/>
        </a:xfrm>
      </p:grpSpPr>
      <p:sp>
        <p:nvSpPr>
          <p:cNvPr id="113" name="Google Shape;113;p15"/>
          <p:cNvSpPr/>
          <p:nvPr/>
        </p:nvSpPr>
        <p:spPr>
          <a:xfrm>
            <a:off x="0" y="2540700"/>
            <a:ext cx="9144000" cy="2602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16" name="Google Shape;116;p15"/>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17" name="Google Shape;117;p15"/>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118" name="Google Shape;118;p1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descr="GA-Cog-900.png" id="119" name="Google Shape;119;p15"/>
          <p:cNvPicPr preferRelativeResize="0"/>
          <p:nvPr/>
        </p:nvPicPr>
        <p:blipFill>
          <a:blip r:embed="rId2">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Horizontal Color Block Red">
  <p:cSld name="CUSTOM_6_1_1_1_1_1_1">
    <p:spTree>
      <p:nvGrpSpPr>
        <p:cNvPr id="120" name="Shape 120"/>
        <p:cNvGrpSpPr/>
        <p:nvPr/>
      </p:nvGrpSpPr>
      <p:grpSpPr>
        <a:xfrm>
          <a:off x="0" y="0"/>
          <a:ext cx="0" cy="0"/>
          <a:chOff x="0" y="0"/>
          <a:chExt cx="0" cy="0"/>
        </a:xfrm>
      </p:grpSpPr>
      <p:sp>
        <p:nvSpPr>
          <p:cNvPr id="121" name="Google Shape;121;p16"/>
          <p:cNvSpPr/>
          <p:nvPr/>
        </p:nvSpPr>
        <p:spPr>
          <a:xfrm>
            <a:off x="0" y="2540700"/>
            <a:ext cx="9144000" cy="2602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24" name="Google Shape;124;p16"/>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25" name="Google Shape;125;p16"/>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126" name="Google Shape;126;p1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127" name="Google Shape;127;p16"/>
          <p:cNvPicPr preferRelativeResize="0"/>
          <p:nvPr/>
        </p:nvPicPr>
        <p:blipFill>
          <a:blip r:embed="rId2">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olo Activity + Timer">
  <p:cSld name="TITLE_AND_BODY_1_2_2_2">
    <p:spTree>
      <p:nvGrpSpPr>
        <p:cNvPr id="128" name="Shape 128"/>
        <p:cNvGrpSpPr/>
        <p:nvPr/>
      </p:nvGrpSpPr>
      <p:grpSpPr>
        <a:xfrm>
          <a:off x="0" y="0"/>
          <a:ext cx="0" cy="0"/>
          <a:chOff x="0" y="0"/>
          <a:chExt cx="0" cy="0"/>
        </a:xfrm>
      </p:grpSpPr>
      <p:sp>
        <p:nvSpPr>
          <p:cNvPr id="129" name="Google Shape;129;p17"/>
          <p:cNvSpPr/>
          <p:nvPr/>
        </p:nvSpPr>
        <p:spPr>
          <a:xfrm>
            <a:off x="125" y="50"/>
            <a:ext cx="9144000" cy="8013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31" name="Google Shape;131;p17"/>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32" name="Google Shape;132;p17"/>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133" name="Google Shape;133;p1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134" name="Google Shape;134;p17"/>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135" name="Google Shape;135;p17"/>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136" name="Google Shape;136;p17"/>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37" name="Google Shape;137;p17"/>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38" name="Google Shape;138;p17"/>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olo Activity">
  <p:cSld name="TITLE_AND_BODY_1_2_2_2_2">
    <p:spTree>
      <p:nvGrpSpPr>
        <p:cNvPr id="139" name="Shape 139"/>
        <p:cNvGrpSpPr/>
        <p:nvPr/>
      </p:nvGrpSpPr>
      <p:grpSpPr>
        <a:xfrm>
          <a:off x="0" y="0"/>
          <a:ext cx="0" cy="0"/>
          <a:chOff x="0" y="0"/>
          <a:chExt cx="0" cy="0"/>
        </a:xfrm>
      </p:grpSpPr>
      <p:sp>
        <p:nvSpPr>
          <p:cNvPr id="140" name="Google Shape;140;p18"/>
          <p:cNvSpPr/>
          <p:nvPr/>
        </p:nvSpPr>
        <p:spPr>
          <a:xfrm>
            <a:off x="125" y="50"/>
            <a:ext cx="9144000" cy="8013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18"/>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142" name="Google Shape;142;p18"/>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43" name="Google Shape;143;p18"/>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44" name="Google Shape;144;p18"/>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145" name="Google Shape;145;p1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46" name="Google Shape;146;p1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47" name="Google Shape;147;p18"/>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Pairs Exercise + Timer">
  <p:cSld name="TITLE_AND_BODY_1_2_2_2_1">
    <p:spTree>
      <p:nvGrpSpPr>
        <p:cNvPr id="148" name="Shape 148"/>
        <p:cNvGrpSpPr/>
        <p:nvPr/>
      </p:nvGrpSpPr>
      <p:grpSpPr>
        <a:xfrm>
          <a:off x="0" y="0"/>
          <a:ext cx="0" cy="0"/>
          <a:chOff x="0" y="0"/>
          <a:chExt cx="0" cy="0"/>
        </a:xfrm>
      </p:grpSpPr>
      <p:sp>
        <p:nvSpPr>
          <p:cNvPr id="149" name="Google Shape;149;p19"/>
          <p:cNvSpPr/>
          <p:nvPr/>
        </p:nvSpPr>
        <p:spPr>
          <a:xfrm>
            <a:off x="125" y="-4750"/>
            <a:ext cx="9144000" cy="80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151" name="Google Shape;151;p1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52" name="Google Shape;152;p19"/>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153" name="Google Shape;153;p19"/>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154" name="Google Shape;154;p19"/>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155" name="Google Shape;155;p19"/>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56" name="Google Shape;156;p19"/>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57" name="Google Shape;157;p1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Pairs Exercise">
  <p:cSld name="TITLE_AND_BODY_1_2_2_2_1_2">
    <p:spTree>
      <p:nvGrpSpPr>
        <p:cNvPr id="158" name="Shape 158"/>
        <p:cNvGrpSpPr/>
        <p:nvPr/>
      </p:nvGrpSpPr>
      <p:grpSpPr>
        <a:xfrm>
          <a:off x="0" y="0"/>
          <a:ext cx="0" cy="0"/>
          <a:chOff x="0" y="0"/>
          <a:chExt cx="0" cy="0"/>
        </a:xfrm>
      </p:grpSpPr>
      <p:sp>
        <p:nvSpPr>
          <p:cNvPr id="159" name="Google Shape;159;p20"/>
          <p:cNvSpPr/>
          <p:nvPr/>
        </p:nvSpPr>
        <p:spPr>
          <a:xfrm>
            <a:off x="125" y="-4750"/>
            <a:ext cx="9144000" cy="80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161" name="Google Shape;161;p2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62" name="Google Shape;162;p20"/>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163" name="Google Shape;163;p20"/>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164" name="Google Shape;164;p2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65" name="Google Shape;165;p2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CUSTOM_13">
    <p:spTree>
      <p:nvGrpSpPr>
        <p:cNvPr id="18" name="Shape 18"/>
        <p:cNvGrpSpPr/>
        <p:nvPr/>
      </p:nvGrpSpPr>
      <p:grpSpPr>
        <a:xfrm>
          <a:off x="0" y="0"/>
          <a:ext cx="0" cy="0"/>
          <a:chOff x="0" y="0"/>
          <a:chExt cx="0" cy="0"/>
        </a:xfrm>
      </p:grpSpPr>
      <p:sp>
        <p:nvSpPr>
          <p:cNvPr id="19" name="Google Shape;19;p3"/>
          <p:cNvSpPr/>
          <p:nvPr/>
        </p:nvSpPr>
        <p:spPr>
          <a:xfrm>
            <a:off x="-20550" y="-31500"/>
            <a:ext cx="616500" cy="52065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PRESENTER USE ONLY </a:t>
            </a:r>
            <a:endParaRPr sz="2400">
              <a:solidFill>
                <a:srgbClr val="FFFFFF"/>
              </a:solidFill>
              <a:latin typeface="Proxima Nova"/>
              <a:ea typeface="Proxima Nova"/>
              <a:cs typeface="Proxima Nova"/>
              <a:sym typeface="Proxima Nova"/>
            </a:endParaRPr>
          </a:p>
        </p:txBody>
      </p:sp>
      <p:sp>
        <p:nvSpPr>
          <p:cNvPr id="21" name="Google Shape;21;p3"/>
          <p:cNvSpPr txBox="1"/>
          <p:nvPr/>
        </p:nvSpPr>
        <p:spPr>
          <a:xfrm>
            <a:off x="979500" y="91871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Primary Colors</a:t>
            </a:r>
            <a:endParaRPr b="1">
              <a:latin typeface="Proxima Nova"/>
              <a:ea typeface="Proxima Nova"/>
              <a:cs typeface="Proxima Nova"/>
              <a:sym typeface="Proxima Nova"/>
            </a:endParaRPr>
          </a:p>
        </p:txBody>
      </p:sp>
      <p:sp>
        <p:nvSpPr>
          <p:cNvPr id="22" name="Google Shape;22;p3"/>
          <p:cNvSpPr txBox="1"/>
          <p:nvPr/>
        </p:nvSpPr>
        <p:spPr>
          <a:xfrm>
            <a:off x="3108300" y="283325"/>
            <a:ext cx="5578500" cy="5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highlight>
                  <a:srgbClr val="FFFFFF"/>
                </a:highlight>
                <a:latin typeface="Proxima Nova"/>
                <a:ea typeface="Proxima Nova"/>
                <a:cs typeface="Proxima Nova"/>
                <a:sym typeface="Proxima Nova"/>
              </a:rPr>
              <a:t>On this slide you will find the GA color palette. These colors can be accessed under the shape, fill, and text palettes under the "Theme" section.</a:t>
            </a:r>
            <a:endParaRPr sz="1200">
              <a:latin typeface="Proxima Nova"/>
              <a:ea typeface="Proxima Nova"/>
              <a:cs typeface="Proxima Nova"/>
              <a:sym typeface="Proxima Nova"/>
            </a:endParaRPr>
          </a:p>
        </p:txBody>
      </p:sp>
      <p:sp>
        <p:nvSpPr>
          <p:cNvPr id="23" name="Google Shape;23;p3"/>
          <p:cNvSpPr txBox="1"/>
          <p:nvPr/>
        </p:nvSpPr>
        <p:spPr>
          <a:xfrm>
            <a:off x="979500" y="280375"/>
            <a:ext cx="2363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222222"/>
                </a:solidFill>
                <a:latin typeface="Proxima Nova"/>
                <a:ea typeface="Proxima Nova"/>
                <a:cs typeface="Proxima Nova"/>
                <a:sym typeface="Proxima Nova"/>
              </a:rPr>
              <a:t>Color Palette</a:t>
            </a:r>
            <a:endParaRPr b="1" sz="2600">
              <a:latin typeface="Proxima Nova"/>
              <a:ea typeface="Proxima Nova"/>
              <a:cs typeface="Proxima Nova"/>
              <a:sym typeface="Proxima Nova"/>
            </a:endParaRPr>
          </a:p>
        </p:txBody>
      </p:sp>
      <p:sp>
        <p:nvSpPr>
          <p:cNvPr id="24" name="Google Shape;24;p3"/>
          <p:cNvSpPr/>
          <p:nvPr/>
        </p:nvSpPr>
        <p:spPr>
          <a:xfrm>
            <a:off x="1086475" y="1338944"/>
            <a:ext cx="1030500" cy="1030500"/>
          </a:xfrm>
          <a:prstGeom prst="ellipse">
            <a:avLst/>
          </a:prstGeom>
          <a:solidFill>
            <a:srgbClr val="E51B24"/>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RED</a:t>
            </a:r>
            <a:endParaRPr b="1" sz="12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solidFill>
                  <a:srgbClr val="FFFFFF"/>
                </a:solidFill>
                <a:latin typeface="Proxima Nova"/>
                <a:ea typeface="Proxima Nova"/>
                <a:cs typeface="Proxima Nova"/>
                <a:sym typeface="Proxima Nova"/>
              </a:rPr>
              <a:t>#E41A23</a:t>
            </a:r>
            <a:endParaRPr sz="1200">
              <a:solidFill>
                <a:srgbClr val="FFFFFF"/>
              </a:solidFill>
              <a:latin typeface="Proxima Nova"/>
              <a:ea typeface="Proxima Nova"/>
              <a:cs typeface="Proxima Nova"/>
              <a:sym typeface="Proxima Nova"/>
            </a:endParaRPr>
          </a:p>
        </p:txBody>
      </p:sp>
      <p:sp>
        <p:nvSpPr>
          <p:cNvPr id="25" name="Google Shape;25;p3"/>
          <p:cNvSpPr/>
          <p:nvPr/>
        </p:nvSpPr>
        <p:spPr>
          <a:xfrm>
            <a:off x="2345725" y="1338944"/>
            <a:ext cx="1030500" cy="1030500"/>
          </a:xfrm>
          <a:prstGeom prst="ellipse">
            <a:avLst/>
          </a:prstGeom>
          <a:solidFill>
            <a:srgbClr val="000000"/>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BLACK</a:t>
            </a:r>
            <a:endParaRPr b="1" sz="12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solidFill>
                  <a:srgbClr val="FFFFFF"/>
                </a:solidFill>
                <a:latin typeface="Proxima Nova"/>
                <a:ea typeface="Proxima Nova"/>
                <a:cs typeface="Proxima Nova"/>
                <a:sym typeface="Proxima Nova"/>
              </a:rPr>
              <a:t>#000000</a:t>
            </a:r>
            <a:endParaRPr sz="1200">
              <a:solidFill>
                <a:srgbClr val="FFFFFF"/>
              </a:solidFill>
              <a:latin typeface="Proxima Nova"/>
              <a:ea typeface="Proxima Nova"/>
              <a:cs typeface="Proxima Nova"/>
              <a:sym typeface="Proxima Nova"/>
            </a:endParaRPr>
          </a:p>
        </p:txBody>
      </p:sp>
      <p:sp>
        <p:nvSpPr>
          <p:cNvPr id="26" name="Google Shape;26;p3"/>
          <p:cNvSpPr/>
          <p:nvPr/>
        </p:nvSpPr>
        <p:spPr>
          <a:xfrm>
            <a:off x="3604988" y="1338944"/>
            <a:ext cx="1030500" cy="10305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latin typeface="Proxima Nova"/>
                <a:ea typeface="Proxima Nova"/>
                <a:cs typeface="Proxima Nova"/>
                <a:sym typeface="Proxima Nova"/>
              </a:rPr>
              <a:t>WHITE</a:t>
            </a:r>
            <a:endParaRPr b="1" sz="12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latin typeface="Proxima Nova"/>
                <a:ea typeface="Proxima Nova"/>
                <a:cs typeface="Proxima Nova"/>
                <a:sym typeface="Proxima Nova"/>
              </a:rPr>
              <a:t>#FFFFFF</a:t>
            </a:r>
            <a:endParaRPr sz="1200">
              <a:latin typeface="Proxima Nova"/>
              <a:ea typeface="Proxima Nova"/>
              <a:cs typeface="Proxima Nova"/>
              <a:sym typeface="Proxima Nova"/>
            </a:endParaRPr>
          </a:p>
        </p:txBody>
      </p:sp>
      <p:sp>
        <p:nvSpPr>
          <p:cNvPr id="27" name="Google Shape;27;p3"/>
          <p:cNvSpPr txBox="1"/>
          <p:nvPr/>
        </p:nvSpPr>
        <p:spPr>
          <a:xfrm>
            <a:off x="979500" y="257036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Secondary Colors*</a:t>
            </a:r>
            <a:endParaRPr b="1">
              <a:latin typeface="Proxima Nova"/>
              <a:ea typeface="Proxima Nova"/>
              <a:cs typeface="Proxima Nova"/>
              <a:sym typeface="Proxima Nova"/>
            </a:endParaRPr>
          </a:p>
        </p:txBody>
      </p:sp>
      <p:sp>
        <p:nvSpPr>
          <p:cNvPr id="28" name="Google Shape;28;p3"/>
          <p:cNvSpPr/>
          <p:nvPr/>
        </p:nvSpPr>
        <p:spPr>
          <a:xfrm>
            <a:off x="2984925" y="3039674"/>
            <a:ext cx="874800" cy="874800"/>
          </a:xfrm>
          <a:prstGeom prst="ellipse">
            <a:avLst/>
          </a:prstGeom>
          <a:solidFill>
            <a:srgbClr val="FFDB00"/>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latin typeface="Proxima Nova"/>
                <a:ea typeface="Proxima Nova"/>
                <a:cs typeface="Proxima Nova"/>
                <a:sym typeface="Proxima Nova"/>
              </a:rPr>
              <a:t>YELLOW</a:t>
            </a:r>
            <a:endParaRPr b="1" sz="10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latin typeface="Proxima Nova"/>
                <a:ea typeface="Proxima Nova"/>
                <a:cs typeface="Proxima Nova"/>
                <a:sym typeface="Proxima Nova"/>
              </a:rPr>
              <a:t>#FFDA00</a:t>
            </a:r>
            <a:endParaRPr sz="1000">
              <a:latin typeface="Proxima Nova"/>
              <a:ea typeface="Proxima Nova"/>
              <a:cs typeface="Proxima Nova"/>
              <a:sym typeface="Proxima Nova"/>
            </a:endParaRPr>
          </a:p>
        </p:txBody>
      </p:sp>
      <p:sp>
        <p:nvSpPr>
          <p:cNvPr id="29" name="Google Shape;29;p3"/>
          <p:cNvSpPr/>
          <p:nvPr/>
        </p:nvSpPr>
        <p:spPr>
          <a:xfrm>
            <a:off x="2039631" y="3039674"/>
            <a:ext cx="874800" cy="874800"/>
          </a:xfrm>
          <a:prstGeom prst="ellipse">
            <a:avLst/>
          </a:prstGeom>
          <a:solidFill>
            <a:schemeClr val="lt2"/>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solidFill>
                  <a:srgbClr val="FFFFFF"/>
                </a:solidFill>
                <a:latin typeface="Proxima Nova"/>
                <a:ea typeface="Proxima Nova"/>
                <a:cs typeface="Proxima Nova"/>
                <a:sym typeface="Proxima Nova"/>
              </a:rPr>
              <a:t>TEAL</a:t>
            </a:r>
            <a:endParaRPr b="1" sz="10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solidFill>
                  <a:srgbClr val="FFFFFF"/>
                </a:solidFill>
                <a:latin typeface="Proxima Nova"/>
                <a:ea typeface="Proxima Nova"/>
                <a:cs typeface="Proxima Nova"/>
                <a:sym typeface="Proxima Nova"/>
              </a:rPr>
              <a:t>#017990</a:t>
            </a:r>
            <a:endParaRPr sz="1000">
              <a:solidFill>
                <a:srgbClr val="FFFFFF"/>
              </a:solidFill>
              <a:latin typeface="Proxima Nova"/>
              <a:ea typeface="Proxima Nova"/>
              <a:cs typeface="Proxima Nova"/>
              <a:sym typeface="Proxima Nova"/>
            </a:endParaRPr>
          </a:p>
        </p:txBody>
      </p:sp>
      <p:sp>
        <p:nvSpPr>
          <p:cNvPr id="30" name="Google Shape;30;p3"/>
          <p:cNvSpPr txBox="1"/>
          <p:nvPr/>
        </p:nvSpPr>
        <p:spPr>
          <a:xfrm>
            <a:off x="4148175" y="257036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Tertiary Colors*</a:t>
            </a:r>
            <a:endParaRPr b="1">
              <a:latin typeface="Proxima Nova"/>
              <a:ea typeface="Proxima Nova"/>
              <a:cs typeface="Proxima Nova"/>
              <a:sym typeface="Proxima Nova"/>
            </a:endParaRPr>
          </a:p>
        </p:txBody>
      </p:sp>
      <p:sp>
        <p:nvSpPr>
          <p:cNvPr id="31" name="Google Shape;31;p3"/>
          <p:cNvSpPr/>
          <p:nvPr/>
        </p:nvSpPr>
        <p:spPr>
          <a:xfrm>
            <a:off x="1086479" y="3039675"/>
            <a:ext cx="874800" cy="874800"/>
          </a:xfrm>
          <a:prstGeom prst="ellipse">
            <a:avLst/>
          </a:prstGeom>
          <a:solidFill>
            <a:srgbClr val="00A7BD"/>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br>
              <a:rPr b="1" lang="en" sz="1000">
                <a:latin typeface="Proxima Nova"/>
                <a:ea typeface="Proxima Nova"/>
                <a:cs typeface="Proxima Nova"/>
                <a:sym typeface="Proxima Nova"/>
              </a:rPr>
            </a:br>
            <a:r>
              <a:rPr lang="en" sz="1000">
                <a:latin typeface="Proxima Nova"/>
                <a:ea typeface="Proxima Nova"/>
                <a:cs typeface="Proxima Nova"/>
                <a:sym typeface="Proxima Nova"/>
              </a:rPr>
              <a:t>#00A6BC</a:t>
            </a:r>
            <a:endParaRPr sz="1000">
              <a:latin typeface="Proxima Nova"/>
              <a:ea typeface="Proxima Nova"/>
              <a:cs typeface="Proxima Nova"/>
              <a:sym typeface="Proxima Nova"/>
            </a:endParaRPr>
          </a:p>
        </p:txBody>
      </p:sp>
      <p:sp>
        <p:nvSpPr>
          <p:cNvPr id="32" name="Google Shape;32;p3"/>
          <p:cNvSpPr/>
          <p:nvPr/>
        </p:nvSpPr>
        <p:spPr>
          <a:xfrm>
            <a:off x="4275066" y="3039675"/>
            <a:ext cx="810600" cy="810600"/>
          </a:xfrm>
          <a:prstGeom prst="ellipse">
            <a:avLst/>
          </a:prstGeom>
          <a:solidFill>
            <a:srgbClr val="70B0FA"/>
          </a:solidFill>
          <a:ln>
            <a:noFill/>
          </a:ln>
        </p:spPr>
        <p:txBody>
          <a:bodyPr anchorCtr="0" anchor="ctr" bIns="91425" lIns="0" spcFirstLastPara="1" rIns="0" wrap="square" tIns="91425">
            <a:noAutofit/>
          </a:bodyPr>
          <a:lstStyle/>
          <a:p>
            <a:pPr indent="0" lvl="0" marL="0" rtl="0" algn="l">
              <a:lnSpc>
                <a:spcPct val="115000"/>
              </a:lnSpc>
              <a:spcBef>
                <a:spcPts val="0"/>
              </a:spcBef>
              <a:spcAft>
                <a:spcPts val="0"/>
              </a:spcAft>
              <a:buNone/>
            </a:pPr>
            <a:r>
              <a:t/>
            </a:r>
            <a:endParaRPr b="1" sz="10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latin typeface="Proxima Nova"/>
                <a:ea typeface="Proxima Nova"/>
                <a:cs typeface="Proxima Nova"/>
                <a:sym typeface="Proxima Nova"/>
              </a:rPr>
              <a:t>#70AFF9</a:t>
            </a:r>
            <a:endParaRPr sz="1000">
              <a:latin typeface="Proxima Nova"/>
              <a:ea typeface="Proxima Nova"/>
              <a:cs typeface="Proxima Nova"/>
              <a:sym typeface="Proxima Nova"/>
            </a:endParaRPr>
          </a:p>
        </p:txBody>
      </p:sp>
      <p:sp>
        <p:nvSpPr>
          <p:cNvPr id="33" name="Google Shape;33;p3"/>
          <p:cNvSpPr/>
          <p:nvPr/>
        </p:nvSpPr>
        <p:spPr>
          <a:xfrm>
            <a:off x="5214357" y="3039675"/>
            <a:ext cx="810600" cy="810600"/>
          </a:xfrm>
          <a:prstGeom prst="ellipse">
            <a:avLst/>
          </a:prstGeom>
          <a:solidFill>
            <a:srgbClr val="3D6BD4"/>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solidFill>
                  <a:srgbClr val="FFFFFF"/>
                </a:solidFill>
                <a:latin typeface="Proxima Nova"/>
                <a:ea typeface="Proxima Nova"/>
                <a:cs typeface="Proxima Nova"/>
                <a:sym typeface="Proxima Nova"/>
              </a:rPr>
              <a:t>BLUE</a:t>
            </a:r>
            <a:endParaRPr b="1" sz="10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solidFill>
                  <a:srgbClr val="FFFFFF"/>
                </a:solidFill>
                <a:latin typeface="Proxima Nova"/>
                <a:ea typeface="Proxima Nova"/>
                <a:cs typeface="Proxima Nova"/>
                <a:sym typeface="Proxima Nova"/>
              </a:rPr>
              <a:t>#3D6BD3</a:t>
            </a:r>
            <a:endParaRPr sz="1000">
              <a:solidFill>
                <a:srgbClr val="FFFFFF"/>
              </a:solidFill>
              <a:latin typeface="Proxima Nova"/>
              <a:ea typeface="Proxima Nova"/>
              <a:cs typeface="Proxima Nova"/>
              <a:sym typeface="Proxima Nova"/>
            </a:endParaRPr>
          </a:p>
        </p:txBody>
      </p:sp>
      <p:sp>
        <p:nvSpPr>
          <p:cNvPr id="34" name="Google Shape;34;p3"/>
          <p:cNvSpPr txBox="1"/>
          <p:nvPr/>
        </p:nvSpPr>
        <p:spPr>
          <a:xfrm>
            <a:off x="831625" y="4237900"/>
            <a:ext cx="80112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*When applying to charts and graphics, suggested color preference is to start from the left (Light Teal) and move over to the right (Blue). </a:t>
            </a:r>
            <a:endParaRPr b="1" sz="1000">
              <a:latin typeface="Proxima Nova"/>
              <a:ea typeface="Proxima Nova"/>
              <a:cs typeface="Proxima Nova"/>
              <a:sym typeface="Proxima Nova"/>
            </a:endParaRPr>
          </a:p>
        </p:txBody>
      </p:sp>
      <p:sp>
        <p:nvSpPr>
          <p:cNvPr id="35" name="Google Shape;35;p3"/>
          <p:cNvSpPr txBox="1"/>
          <p:nvPr/>
        </p:nvSpPr>
        <p:spPr>
          <a:xfrm>
            <a:off x="949526" y="3214344"/>
            <a:ext cx="11487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Proxima Nova"/>
                <a:ea typeface="Proxima Nova"/>
                <a:cs typeface="Proxima Nova"/>
                <a:sym typeface="Proxima Nova"/>
              </a:rPr>
              <a:t>LIGHT TEAL</a:t>
            </a:r>
            <a:endParaRPr b="1" sz="1000">
              <a:latin typeface="Proxima Nova"/>
              <a:ea typeface="Proxima Nova"/>
              <a:cs typeface="Proxima Nova"/>
              <a:sym typeface="Proxima Nova"/>
            </a:endParaRPr>
          </a:p>
        </p:txBody>
      </p:sp>
      <p:sp>
        <p:nvSpPr>
          <p:cNvPr id="36" name="Google Shape;36;p3"/>
          <p:cNvSpPr txBox="1"/>
          <p:nvPr/>
        </p:nvSpPr>
        <p:spPr>
          <a:xfrm>
            <a:off x="4148175" y="3201525"/>
            <a:ext cx="1064400" cy="2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Proxima Nova"/>
                <a:ea typeface="Proxima Nova"/>
                <a:cs typeface="Proxima Nova"/>
                <a:sym typeface="Proxima Nova"/>
              </a:rPr>
              <a:t>LIGHT BLUE</a:t>
            </a:r>
            <a:endParaRPr b="1" sz="1000">
              <a:latin typeface="Proxima Nova"/>
              <a:ea typeface="Proxima Nova"/>
              <a:cs typeface="Proxima Nova"/>
              <a:sym typeface="Proxima Nova"/>
            </a:endParaRPr>
          </a:p>
        </p:txBody>
      </p:sp>
      <p:sp>
        <p:nvSpPr>
          <p:cNvPr id="37" name="Google Shape;37;p3"/>
          <p:cNvSpPr/>
          <p:nvPr/>
        </p:nvSpPr>
        <p:spPr>
          <a:xfrm>
            <a:off x="6308725" y="1063850"/>
            <a:ext cx="2115000" cy="2352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txBox="1"/>
          <p:nvPr/>
        </p:nvSpPr>
        <p:spPr>
          <a:xfrm>
            <a:off x="6244513" y="1047513"/>
            <a:ext cx="17499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Text Colors</a:t>
            </a:r>
            <a:endParaRPr b="1">
              <a:latin typeface="Proxima Nova"/>
              <a:ea typeface="Proxima Nova"/>
              <a:cs typeface="Proxima Nova"/>
              <a:sym typeface="Proxima Nova"/>
            </a:endParaRPr>
          </a:p>
        </p:txBody>
      </p:sp>
      <p:sp>
        <p:nvSpPr>
          <p:cNvPr id="39" name="Google Shape;39;p3"/>
          <p:cNvSpPr txBox="1"/>
          <p:nvPr/>
        </p:nvSpPr>
        <p:spPr>
          <a:xfrm>
            <a:off x="6357625" y="1403275"/>
            <a:ext cx="2017200" cy="163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Proxima Nova"/>
                <a:ea typeface="Proxima Nova"/>
                <a:cs typeface="Proxima Nova"/>
                <a:sym typeface="Proxima Nova"/>
              </a:rPr>
              <a:t>Text should ONLY appear in black or white. Use this page as a guide for which text color to use against a background color </a:t>
            </a:r>
            <a:r>
              <a:rPr i="1" lang="en" sz="1200">
                <a:latin typeface="Proxima Nova"/>
                <a:ea typeface="Proxima Nova"/>
                <a:cs typeface="Proxima Nova"/>
                <a:sym typeface="Proxima Nova"/>
              </a:rPr>
              <a:t>for accessibility purposes</a:t>
            </a:r>
            <a:r>
              <a:rPr lang="en" sz="1200">
                <a:latin typeface="Proxima Nova"/>
                <a:ea typeface="Proxima Nova"/>
                <a:cs typeface="Proxima Nova"/>
                <a:sym typeface="Proxima Nova"/>
              </a:rPr>
              <a:t> - i.e. use </a:t>
            </a:r>
            <a:r>
              <a:rPr b="1" lang="en" sz="1200">
                <a:solidFill>
                  <a:srgbClr val="FFFFFF"/>
                </a:solidFill>
                <a:highlight>
                  <a:schemeClr val="dk1"/>
                </a:highlight>
                <a:latin typeface="Proxima Nova"/>
                <a:ea typeface="Proxima Nova"/>
                <a:cs typeface="Proxima Nova"/>
                <a:sym typeface="Proxima Nova"/>
              </a:rPr>
              <a:t>white text</a:t>
            </a:r>
            <a:r>
              <a:rPr lang="en" sz="1200">
                <a:latin typeface="Proxima Nova"/>
                <a:ea typeface="Proxima Nova"/>
                <a:cs typeface="Proxima Nova"/>
                <a:sym typeface="Proxima Nova"/>
              </a:rPr>
              <a:t> on a black background or </a:t>
            </a:r>
            <a:r>
              <a:rPr b="1" lang="en" sz="1200">
                <a:highlight>
                  <a:srgbClr val="FFDB00"/>
                </a:highlight>
                <a:latin typeface="Proxima Nova"/>
                <a:ea typeface="Proxima Nova"/>
                <a:cs typeface="Proxima Nova"/>
                <a:sym typeface="Proxima Nova"/>
              </a:rPr>
              <a:t>black text</a:t>
            </a:r>
            <a:r>
              <a:rPr lang="en" sz="1200">
                <a:latin typeface="Proxima Nova"/>
                <a:ea typeface="Proxima Nova"/>
                <a:cs typeface="Proxima Nova"/>
                <a:sym typeface="Proxima Nova"/>
              </a:rPr>
              <a:t> on a yellow background. </a:t>
            </a:r>
            <a:endParaRPr sz="1200">
              <a:latin typeface="Proxima Nova"/>
              <a:ea typeface="Proxima Nova"/>
              <a:cs typeface="Proxima Nova"/>
              <a:sym typeface="Proxima Nova"/>
            </a:endParaRPr>
          </a:p>
        </p:txBody>
      </p:sp>
      <p:cxnSp>
        <p:nvCxnSpPr>
          <p:cNvPr id="40" name="Google Shape;40;p3"/>
          <p:cNvCxnSpPr/>
          <p:nvPr/>
        </p:nvCxnSpPr>
        <p:spPr>
          <a:xfrm>
            <a:off x="1080425" y="4157175"/>
            <a:ext cx="7665000" cy="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roup Exercise + Timer">
  <p:cSld name="TITLE_AND_BODY_1_2_2_2_1_1">
    <p:spTree>
      <p:nvGrpSpPr>
        <p:cNvPr id="166" name="Shape 166"/>
        <p:cNvGrpSpPr/>
        <p:nvPr/>
      </p:nvGrpSpPr>
      <p:grpSpPr>
        <a:xfrm>
          <a:off x="0" y="0"/>
          <a:ext cx="0" cy="0"/>
          <a:chOff x="0" y="0"/>
          <a:chExt cx="0" cy="0"/>
        </a:xfrm>
      </p:grpSpPr>
      <p:sp>
        <p:nvSpPr>
          <p:cNvPr id="167" name="Google Shape;167;p21"/>
          <p:cNvSpPr/>
          <p:nvPr/>
        </p:nvSpPr>
        <p:spPr>
          <a:xfrm>
            <a:off x="125" y="-4750"/>
            <a:ext cx="9144000" cy="80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8" name="Google Shape;168;p21"/>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69" name="Google Shape;169;p21"/>
          <p:cNvSpPr txBox="1"/>
          <p:nvPr/>
        </p:nvSpPr>
        <p:spPr>
          <a:xfrm>
            <a:off x="119639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Group Exercise:</a:t>
            </a:r>
            <a:endParaRPr b="1">
              <a:solidFill>
                <a:srgbClr val="FFFFFF"/>
              </a:solidFill>
              <a:latin typeface="Proxima Nova"/>
              <a:ea typeface="Proxima Nova"/>
              <a:cs typeface="Proxima Nova"/>
              <a:sym typeface="Proxima Nova"/>
            </a:endParaRPr>
          </a:p>
        </p:txBody>
      </p:sp>
      <p:sp>
        <p:nvSpPr>
          <p:cNvPr id="170" name="Google Shape;170;p21"/>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b="0"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pic>
        <p:nvPicPr>
          <p:cNvPr id="171" name="Google Shape;171;p21"/>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172" name="Google Shape;172;p21"/>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solidFill>
                  <a:srgbClr val="FFFFFF"/>
                </a:solidFill>
              </a:defRPr>
            </a:lvl2pPr>
            <a:lvl3pPr lvl="2" rtl="0" algn="r">
              <a:spcBef>
                <a:spcPts val="1600"/>
              </a:spcBef>
              <a:spcAft>
                <a:spcPts val="0"/>
              </a:spcAft>
              <a:buNone/>
              <a:defRPr b="1" sz="1000">
                <a:solidFill>
                  <a:srgbClr val="FFFFFF"/>
                </a:solidFill>
              </a:defRPr>
            </a:lvl3pPr>
            <a:lvl4pPr lvl="3" rtl="0" algn="r">
              <a:spcBef>
                <a:spcPts val="1600"/>
              </a:spcBef>
              <a:spcAft>
                <a:spcPts val="0"/>
              </a:spcAft>
              <a:buNone/>
              <a:defRPr b="1" sz="1000">
                <a:solidFill>
                  <a:srgbClr val="FFFFFF"/>
                </a:solidFill>
              </a:defRPr>
            </a:lvl4pPr>
            <a:lvl5pPr lvl="4" rtl="0" algn="r">
              <a:spcBef>
                <a:spcPts val="1600"/>
              </a:spcBef>
              <a:spcAft>
                <a:spcPts val="0"/>
              </a:spcAft>
              <a:buNone/>
              <a:defRPr b="1" sz="1000">
                <a:solidFill>
                  <a:srgbClr val="FFFFFF"/>
                </a:solidFill>
              </a:defRPr>
            </a:lvl5pPr>
            <a:lvl6pPr lvl="5" rtl="0" algn="r">
              <a:spcBef>
                <a:spcPts val="1600"/>
              </a:spcBef>
              <a:spcAft>
                <a:spcPts val="0"/>
              </a:spcAft>
              <a:buNone/>
              <a:defRPr b="1" sz="1000">
                <a:solidFill>
                  <a:srgbClr val="FFFFFF"/>
                </a:solidFill>
              </a:defRPr>
            </a:lvl6pPr>
            <a:lvl7pPr lvl="6" rtl="0" algn="r">
              <a:spcBef>
                <a:spcPts val="1600"/>
              </a:spcBef>
              <a:spcAft>
                <a:spcPts val="0"/>
              </a:spcAft>
              <a:buNone/>
              <a:defRPr b="1" sz="1000">
                <a:solidFill>
                  <a:srgbClr val="FFFFFF"/>
                </a:solidFill>
              </a:defRPr>
            </a:lvl7pPr>
            <a:lvl8pPr lvl="7" rtl="0" algn="r">
              <a:spcBef>
                <a:spcPts val="1600"/>
              </a:spcBef>
              <a:spcAft>
                <a:spcPts val="0"/>
              </a:spcAft>
              <a:buNone/>
              <a:defRPr b="1" sz="1000">
                <a:solidFill>
                  <a:srgbClr val="FFFFFF"/>
                </a:solidFill>
              </a:defRPr>
            </a:lvl8pPr>
            <a:lvl9pPr lvl="8" rtl="0" algn="r">
              <a:spcBef>
                <a:spcPts val="1600"/>
              </a:spcBef>
              <a:spcAft>
                <a:spcPts val="1600"/>
              </a:spcAft>
              <a:buNone/>
              <a:defRPr b="1" sz="1000">
                <a:solidFill>
                  <a:srgbClr val="FFFFFF"/>
                </a:solidFill>
              </a:defRPr>
            </a:lvl9pPr>
          </a:lstStyle>
          <a:p/>
        </p:txBody>
      </p:sp>
      <p:pic>
        <p:nvPicPr>
          <p:cNvPr id="173" name="Google Shape;173;p21"/>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74" name="Google Shape;174;p21"/>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75" name="Google Shape;175;p2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roup Exercise">
  <p:cSld name="TITLE_AND_BODY_1_2_2_2_1_1_4">
    <p:spTree>
      <p:nvGrpSpPr>
        <p:cNvPr id="176" name="Shape 176"/>
        <p:cNvGrpSpPr/>
        <p:nvPr/>
      </p:nvGrpSpPr>
      <p:grpSpPr>
        <a:xfrm>
          <a:off x="0" y="0"/>
          <a:ext cx="0" cy="0"/>
          <a:chOff x="0" y="0"/>
          <a:chExt cx="0" cy="0"/>
        </a:xfrm>
      </p:grpSpPr>
      <p:sp>
        <p:nvSpPr>
          <p:cNvPr id="177" name="Google Shape;177;p22"/>
          <p:cNvSpPr/>
          <p:nvPr/>
        </p:nvSpPr>
        <p:spPr>
          <a:xfrm>
            <a:off x="125" y="-4750"/>
            <a:ext cx="9144000" cy="80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8" name="Google Shape;178;p22"/>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79" name="Google Shape;179;p22"/>
          <p:cNvSpPr txBox="1"/>
          <p:nvPr/>
        </p:nvSpPr>
        <p:spPr>
          <a:xfrm>
            <a:off x="119639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Group Exercise:</a:t>
            </a:r>
            <a:endParaRPr b="1">
              <a:solidFill>
                <a:srgbClr val="FFFFFF"/>
              </a:solidFill>
              <a:latin typeface="Proxima Nova"/>
              <a:ea typeface="Proxima Nova"/>
              <a:cs typeface="Proxima Nova"/>
              <a:sym typeface="Proxima Nova"/>
            </a:endParaRPr>
          </a:p>
        </p:txBody>
      </p:sp>
      <p:sp>
        <p:nvSpPr>
          <p:cNvPr id="180" name="Google Shape;180;p22"/>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b="0"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pic>
        <p:nvPicPr>
          <p:cNvPr id="181" name="Google Shape;181;p22"/>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182" name="Google Shape;182;p2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83" name="Google Shape;183;p2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 Timer">
  <p:cSld name="TITLE_AND_BODY_1_2_2_2_1_1_1_1_1">
    <p:spTree>
      <p:nvGrpSpPr>
        <p:cNvPr id="184" name="Shape 184"/>
        <p:cNvGrpSpPr/>
        <p:nvPr/>
      </p:nvGrpSpPr>
      <p:grpSpPr>
        <a:xfrm>
          <a:off x="0" y="0"/>
          <a:ext cx="0" cy="0"/>
          <a:chOff x="0" y="0"/>
          <a:chExt cx="0" cy="0"/>
        </a:xfrm>
      </p:grpSpPr>
      <p:sp>
        <p:nvSpPr>
          <p:cNvPr id="185" name="Google Shape;185;p23"/>
          <p:cNvSpPr/>
          <p:nvPr/>
        </p:nvSpPr>
        <p:spPr>
          <a:xfrm>
            <a:off x="125" y="-4750"/>
            <a:ext cx="9144000" cy="801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3"/>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87" name="Google Shape;187;p23"/>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188" name="Google Shape;188;p2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189" name="Google Shape;189;p23"/>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190" name="Google Shape;190;p23"/>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191" name="Google Shape;191;p23"/>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92" name="Google Shape;192;p23"/>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93" name="Google Shape;193;p2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p:cSld name="TITLE_AND_BODY_1_2_2_2_1_1_1_1_1_1">
    <p:spTree>
      <p:nvGrpSpPr>
        <p:cNvPr id="194" name="Shape 194"/>
        <p:cNvGrpSpPr/>
        <p:nvPr/>
      </p:nvGrpSpPr>
      <p:grpSpPr>
        <a:xfrm>
          <a:off x="0" y="0"/>
          <a:ext cx="0" cy="0"/>
          <a:chOff x="0" y="0"/>
          <a:chExt cx="0" cy="0"/>
        </a:xfrm>
      </p:grpSpPr>
      <p:sp>
        <p:nvSpPr>
          <p:cNvPr id="195" name="Google Shape;195;p24"/>
          <p:cNvSpPr/>
          <p:nvPr/>
        </p:nvSpPr>
        <p:spPr>
          <a:xfrm>
            <a:off x="125" y="-4750"/>
            <a:ext cx="9144000" cy="801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97" name="Google Shape;197;p24"/>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198" name="Google Shape;198;p2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199" name="Google Shape;199;p24"/>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200" name="Google Shape;200;p2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01" name="Google Shape;201;p2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uided Walk-Through + Timer">
  <p:cSld name="TITLE_AND_BODY_1_2_2_2_1_1_1_1_2">
    <p:spTree>
      <p:nvGrpSpPr>
        <p:cNvPr id="202" name="Shape 202"/>
        <p:cNvGrpSpPr/>
        <p:nvPr/>
      </p:nvGrpSpPr>
      <p:grpSpPr>
        <a:xfrm>
          <a:off x="0" y="0"/>
          <a:ext cx="0" cy="0"/>
          <a:chOff x="0" y="0"/>
          <a:chExt cx="0" cy="0"/>
        </a:xfrm>
      </p:grpSpPr>
      <p:sp>
        <p:nvSpPr>
          <p:cNvPr id="203" name="Google Shape;203;p25"/>
          <p:cNvSpPr/>
          <p:nvPr/>
        </p:nvSpPr>
        <p:spPr>
          <a:xfrm>
            <a:off x="125" y="-4750"/>
            <a:ext cx="9144000" cy="80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5"/>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05" name="Google Shape;205;p25"/>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06" name="Google Shape;206;p25"/>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207" name="Google Shape;207;p25"/>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08" name="Google Shape;208;p25"/>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209" name="Google Shape;209;p2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10" name="Google Shape;210;p25"/>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211" name="Google Shape;211;p25"/>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212" name="Google Shape;212;p25"/>
          <p:cNvSpPr txBox="1"/>
          <p:nvPr>
            <p:ph idx="4"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uided Walk-Through">
  <p:cSld name="TITLE_AND_BODY_1_2_2_2_1_1_1_1_2_1">
    <p:spTree>
      <p:nvGrpSpPr>
        <p:cNvPr id="213" name="Shape 213"/>
        <p:cNvGrpSpPr/>
        <p:nvPr/>
      </p:nvGrpSpPr>
      <p:grpSpPr>
        <a:xfrm>
          <a:off x="0" y="0"/>
          <a:ext cx="0" cy="0"/>
          <a:chOff x="0" y="0"/>
          <a:chExt cx="0" cy="0"/>
        </a:xfrm>
      </p:grpSpPr>
      <p:sp>
        <p:nvSpPr>
          <p:cNvPr id="214" name="Google Shape;214;p26"/>
          <p:cNvSpPr/>
          <p:nvPr/>
        </p:nvSpPr>
        <p:spPr>
          <a:xfrm>
            <a:off x="125" y="-4750"/>
            <a:ext cx="9144000" cy="80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16" name="Google Shape;216;p26"/>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17" name="Google Shape;217;p26"/>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218" name="Google Shape;218;p26"/>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19" name="Google Shape;219;p26"/>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220" name="Google Shape;220;p2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21" name="Google Shape;221;p26"/>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Example or case study + Timer">
  <p:cSld name="BLANK_2">
    <p:spTree>
      <p:nvGrpSpPr>
        <p:cNvPr id="222" name="Shape 222"/>
        <p:cNvGrpSpPr/>
        <p:nvPr/>
      </p:nvGrpSpPr>
      <p:grpSpPr>
        <a:xfrm>
          <a:off x="0" y="0"/>
          <a:ext cx="0" cy="0"/>
          <a:chOff x="0" y="0"/>
          <a:chExt cx="0" cy="0"/>
        </a:xfrm>
      </p:grpSpPr>
      <p:sp>
        <p:nvSpPr>
          <p:cNvPr id="223" name="Google Shape;223;p27"/>
          <p:cNvSpPr/>
          <p:nvPr/>
        </p:nvSpPr>
        <p:spPr>
          <a:xfrm>
            <a:off x="275" y="-4750"/>
            <a:ext cx="9144000" cy="801300"/>
          </a:xfrm>
          <a:prstGeom prst="rect">
            <a:avLst/>
          </a:prstGeom>
          <a:solidFill>
            <a:srgbClr val="3D6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225" name="Google Shape;225;p27"/>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Real Cases:</a:t>
            </a:r>
            <a:endParaRPr b="1">
              <a:solidFill>
                <a:schemeClr val="lt1"/>
              </a:solidFill>
              <a:latin typeface="Proxima Nova"/>
              <a:ea typeface="Proxima Nova"/>
              <a:cs typeface="Proxima Nova"/>
              <a:sym typeface="Proxima Nova"/>
            </a:endParaRPr>
          </a:p>
        </p:txBody>
      </p:sp>
      <p:sp>
        <p:nvSpPr>
          <p:cNvPr id="226" name="Google Shape;226;p27"/>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27" name="Google Shape;227;p2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28" name="Google Shape;228;p2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229" name="Google Shape;229;p27"/>
          <p:cNvPicPr preferRelativeResize="0"/>
          <p:nvPr/>
        </p:nvPicPr>
        <p:blipFill>
          <a:blip r:embed="rId2">
            <a:alphaModFix/>
          </a:blip>
          <a:stretch>
            <a:fillRect/>
          </a:stretch>
        </p:blipFill>
        <p:spPr>
          <a:xfrm>
            <a:off x="107551" y="44311"/>
            <a:ext cx="573576" cy="703165"/>
          </a:xfrm>
          <a:prstGeom prst="rect">
            <a:avLst/>
          </a:prstGeom>
          <a:noFill/>
          <a:ln>
            <a:noFill/>
          </a:ln>
        </p:spPr>
      </p:pic>
      <p:sp>
        <p:nvSpPr>
          <p:cNvPr id="230" name="Google Shape;230;p27"/>
          <p:cNvSpPr txBox="1"/>
          <p:nvPr>
            <p:ph idx="3"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231" name="Google Shape;231;p27"/>
          <p:cNvPicPr preferRelativeResize="0"/>
          <p:nvPr/>
        </p:nvPicPr>
        <p:blipFill>
          <a:blip r:embed="rId3">
            <a:alphaModFix/>
          </a:blip>
          <a:stretch>
            <a:fillRect/>
          </a:stretch>
        </p:blipFill>
        <p:spPr>
          <a:xfrm>
            <a:off x="8339999" y="199100"/>
            <a:ext cx="393600" cy="393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Example or case study">
  <p:cSld name="BLANK_2_2">
    <p:spTree>
      <p:nvGrpSpPr>
        <p:cNvPr id="232" name="Shape 232"/>
        <p:cNvGrpSpPr/>
        <p:nvPr/>
      </p:nvGrpSpPr>
      <p:grpSpPr>
        <a:xfrm>
          <a:off x="0" y="0"/>
          <a:ext cx="0" cy="0"/>
          <a:chOff x="0" y="0"/>
          <a:chExt cx="0" cy="0"/>
        </a:xfrm>
      </p:grpSpPr>
      <p:sp>
        <p:nvSpPr>
          <p:cNvPr id="233" name="Google Shape;233;p28"/>
          <p:cNvSpPr/>
          <p:nvPr/>
        </p:nvSpPr>
        <p:spPr>
          <a:xfrm>
            <a:off x="275" y="-4750"/>
            <a:ext cx="9144000" cy="801300"/>
          </a:xfrm>
          <a:prstGeom prst="rect">
            <a:avLst/>
          </a:prstGeom>
          <a:solidFill>
            <a:srgbClr val="3D6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235" name="Google Shape;235;p28"/>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Real Cases:</a:t>
            </a:r>
            <a:endParaRPr b="1">
              <a:solidFill>
                <a:schemeClr val="lt1"/>
              </a:solidFill>
              <a:latin typeface="Proxima Nova"/>
              <a:ea typeface="Proxima Nova"/>
              <a:cs typeface="Proxima Nova"/>
              <a:sym typeface="Proxima Nova"/>
            </a:endParaRPr>
          </a:p>
        </p:txBody>
      </p:sp>
      <p:sp>
        <p:nvSpPr>
          <p:cNvPr id="236" name="Google Shape;236;p28"/>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37" name="Google Shape;237;p2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38" name="Google Shape;238;p2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239" name="Google Shape;239;p28"/>
          <p:cNvPicPr preferRelativeResize="0"/>
          <p:nvPr/>
        </p:nvPicPr>
        <p:blipFill>
          <a:blip r:embed="rId2">
            <a:alphaModFix/>
          </a:blip>
          <a:stretch>
            <a:fillRect/>
          </a:stretch>
        </p:blipFill>
        <p:spPr>
          <a:xfrm>
            <a:off x="107551" y="44311"/>
            <a:ext cx="573576" cy="70316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rivia">
  <p:cSld name="TITLE_AND_BODY_2">
    <p:bg>
      <p:bgPr>
        <a:solidFill>
          <a:srgbClr val="222222"/>
        </a:solidFill>
      </p:bgPr>
    </p:bg>
    <p:spTree>
      <p:nvGrpSpPr>
        <p:cNvPr id="240" name="Shape 240"/>
        <p:cNvGrpSpPr/>
        <p:nvPr/>
      </p:nvGrpSpPr>
      <p:grpSpPr>
        <a:xfrm>
          <a:off x="0" y="0"/>
          <a:ext cx="0" cy="0"/>
          <a:chOff x="0" y="0"/>
          <a:chExt cx="0" cy="0"/>
        </a:xfrm>
      </p:grpSpPr>
      <p:sp>
        <p:nvSpPr>
          <p:cNvPr id="241" name="Google Shape;241;p29"/>
          <p:cNvSpPr txBox="1"/>
          <p:nvPr>
            <p:ph idx="1" type="subTitle"/>
          </p:nvPr>
        </p:nvSpPr>
        <p:spPr>
          <a:xfrm>
            <a:off x="7880125" y="401625"/>
            <a:ext cx="9174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000">
                <a:solidFill>
                  <a:srgbClr val="FFFFFF"/>
                </a:solidFill>
              </a:defRPr>
            </a:lvl1pPr>
            <a:lvl2pPr lvl="1" rtl="0">
              <a:spcBef>
                <a:spcPts val="1600"/>
              </a:spcBef>
              <a:spcAft>
                <a:spcPts val="0"/>
              </a:spcAft>
              <a:buNone/>
              <a:defRPr sz="1400">
                <a:solidFill>
                  <a:srgbClr val="FFFFFF"/>
                </a:solidFill>
              </a:defRPr>
            </a:lvl2pPr>
            <a:lvl3pPr lvl="2" rtl="0">
              <a:spcBef>
                <a:spcPts val="1600"/>
              </a:spcBef>
              <a:spcAft>
                <a:spcPts val="0"/>
              </a:spcAft>
              <a:buNone/>
              <a:defRPr sz="1400">
                <a:solidFill>
                  <a:srgbClr val="FFFFFF"/>
                </a:solidFill>
              </a:defRPr>
            </a:lvl3pPr>
            <a:lvl4pPr lvl="3" rtl="0">
              <a:spcBef>
                <a:spcPts val="1600"/>
              </a:spcBef>
              <a:spcAft>
                <a:spcPts val="0"/>
              </a:spcAft>
              <a:buNone/>
              <a:defRPr sz="1400">
                <a:solidFill>
                  <a:srgbClr val="FFFFFF"/>
                </a:solidFill>
              </a:defRPr>
            </a:lvl4pPr>
            <a:lvl5pPr lvl="4" rtl="0">
              <a:spcBef>
                <a:spcPts val="1600"/>
              </a:spcBef>
              <a:spcAft>
                <a:spcPts val="0"/>
              </a:spcAft>
              <a:buNone/>
              <a:defRPr sz="1400">
                <a:solidFill>
                  <a:srgbClr val="FFFFFF"/>
                </a:solidFill>
              </a:defRPr>
            </a:lvl5pPr>
            <a:lvl6pPr lvl="5" rtl="0">
              <a:spcBef>
                <a:spcPts val="1600"/>
              </a:spcBef>
              <a:spcAft>
                <a:spcPts val="0"/>
              </a:spcAft>
              <a:buNone/>
              <a:defRPr sz="1400">
                <a:solidFill>
                  <a:srgbClr val="FFFFFF"/>
                </a:solidFill>
              </a:defRPr>
            </a:lvl6pPr>
            <a:lvl7pPr lvl="6" rtl="0">
              <a:spcBef>
                <a:spcPts val="1600"/>
              </a:spcBef>
              <a:spcAft>
                <a:spcPts val="0"/>
              </a:spcAft>
              <a:buNone/>
              <a:defRPr sz="1400">
                <a:solidFill>
                  <a:srgbClr val="FFFFFF"/>
                </a:solidFill>
              </a:defRPr>
            </a:lvl7pPr>
            <a:lvl8pPr lvl="7" rtl="0">
              <a:spcBef>
                <a:spcPts val="1600"/>
              </a:spcBef>
              <a:spcAft>
                <a:spcPts val="0"/>
              </a:spcAft>
              <a:buNone/>
              <a:defRPr sz="1400">
                <a:solidFill>
                  <a:srgbClr val="FFFFFF"/>
                </a:solidFill>
              </a:defRPr>
            </a:lvl8pPr>
            <a:lvl9pPr lvl="8" rtl="0">
              <a:spcBef>
                <a:spcPts val="1600"/>
              </a:spcBef>
              <a:spcAft>
                <a:spcPts val="1600"/>
              </a:spcAft>
              <a:buNone/>
              <a:defRPr sz="1400">
                <a:solidFill>
                  <a:srgbClr val="FFFFFF"/>
                </a:solidFill>
              </a:defRPr>
            </a:lvl9pPr>
          </a:lstStyle>
          <a:p/>
        </p:txBody>
      </p:sp>
      <p:pic>
        <p:nvPicPr>
          <p:cNvPr id="242" name="Google Shape;242;p29"/>
          <p:cNvPicPr preferRelativeResize="0"/>
          <p:nvPr/>
        </p:nvPicPr>
        <p:blipFill>
          <a:blip r:embed="rId2">
            <a:alphaModFix/>
          </a:blip>
          <a:stretch>
            <a:fillRect/>
          </a:stretch>
        </p:blipFill>
        <p:spPr>
          <a:xfrm>
            <a:off x="7709050" y="457200"/>
            <a:ext cx="207950" cy="197100"/>
          </a:xfrm>
          <a:prstGeom prst="rect">
            <a:avLst/>
          </a:prstGeom>
          <a:noFill/>
          <a:ln>
            <a:noFill/>
          </a:ln>
        </p:spPr>
      </p:pic>
      <p:sp>
        <p:nvSpPr>
          <p:cNvPr id="243" name="Google Shape;243;p29"/>
          <p:cNvSpPr txBox="1"/>
          <p:nvPr>
            <p:ph type="title"/>
          </p:nvPr>
        </p:nvSpPr>
        <p:spPr>
          <a:xfrm>
            <a:off x="457200" y="280375"/>
            <a:ext cx="7065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p:txBody>
      </p:sp>
      <p:sp>
        <p:nvSpPr>
          <p:cNvPr id="244" name="Google Shape;244;p29"/>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245" name="Google Shape;245;p29"/>
          <p:cNvSpPr txBox="1"/>
          <p:nvPr>
            <p:ph idx="2"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30200" lvl="1" marL="914400" rtl="0">
              <a:spcBef>
                <a:spcPts val="1600"/>
              </a:spcBef>
              <a:spcAft>
                <a:spcPts val="0"/>
              </a:spcAft>
              <a:buClr>
                <a:srgbClr val="FFFFFF"/>
              </a:buClr>
              <a:buSzPts val="16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a:solidFill>
                  <a:srgbClr val="FFFFFF"/>
                </a:solidFill>
              </a:defRPr>
            </a:lvl5pPr>
            <a:lvl6pPr indent="-304800" lvl="5" marL="2743200" rtl="0">
              <a:spcBef>
                <a:spcPts val="1600"/>
              </a:spcBef>
              <a:spcAft>
                <a:spcPts val="0"/>
              </a:spcAft>
              <a:buClr>
                <a:srgbClr val="FFFFFF"/>
              </a:buClr>
              <a:buSzPts val="1200"/>
              <a:buChar char="■"/>
              <a:defRPr>
                <a:solidFill>
                  <a:srgbClr val="FFFFFF"/>
                </a:solidFill>
              </a:defRPr>
            </a:lvl6pPr>
            <a:lvl7pPr indent="-304800" lvl="6" marL="3200400" rtl="0">
              <a:spcBef>
                <a:spcPts val="1600"/>
              </a:spcBef>
              <a:spcAft>
                <a:spcPts val="0"/>
              </a:spcAft>
              <a:buClr>
                <a:srgbClr val="FFFFFF"/>
              </a:buClr>
              <a:buSzPts val="1200"/>
              <a:buChar char="●"/>
              <a:defRPr>
                <a:solidFill>
                  <a:srgbClr val="FFFFFF"/>
                </a:solidFill>
              </a:defRPr>
            </a:lvl7pPr>
            <a:lvl8pPr indent="-304800" lvl="7" marL="3657600" rtl="0">
              <a:spcBef>
                <a:spcPts val="1600"/>
              </a:spcBef>
              <a:spcAft>
                <a:spcPts val="0"/>
              </a:spcAft>
              <a:buClr>
                <a:srgbClr val="FFFFFF"/>
              </a:buClr>
              <a:buSzPts val="1200"/>
              <a:buChar char="○"/>
              <a:defRPr>
                <a:solidFill>
                  <a:srgbClr val="FFFFFF"/>
                </a:solidFill>
              </a:defRPr>
            </a:lvl8pPr>
            <a:lvl9pPr indent="-304800" lvl="8" marL="4114800" rtl="0">
              <a:spcBef>
                <a:spcPts val="1600"/>
              </a:spcBef>
              <a:spcAft>
                <a:spcPts val="1600"/>
              </a:spcAft>
              <a:buClr>
                <a:srgbClr val="FFFFFF"/>
              </a:buClr>
              <a:buSzPts val="1200"/>
              <a:buChar char="■"/>
              <a:defRPr>
                <a:solidFill>
                  <a:srgbClr val="FFFFFF"/>
                </a:solidFill>
              </a:defRPr>
            </a:lvl9pPr>
          </a:lstStyle>
          <a:p/>
        </p:txBody>
      </p:sp>
      <p:sp>
        <p:nvSpPr>
          <p:cNvPr id="246" name="Google Shape;246;p29"/>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247" name="Google Shape;247;p2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Section Summary">
  <p:cSld name="TITLE_AND_BODY_2_1">
    <p:bg>
      <p:bgPr>
        <a:solidFill>
          <a:srgbClr val="FFFFFF"/>
        </a:solidFill>
      </p:bgPr>
    </p:bg>
    <p:spTree>
      <p:nvGrpSpPr>
        <p:cNvPr id="248" name="Shape 248"/>
        <p:cNvGrpSpPr/>
        <p:nvPr/>
      </p:nvGrpSpPr>
      <p:grpSpPr>
        <a:xfrm>
          <a:off x="0" y="0"/>
          <a:ext cx="0" cy="0"/>
          <a:chOff x="0" y="0"/>
          <a:chExt cx="0" cy="0"/>
        </a:xfrm>
      </p:grpSpPr>
      <p:sp>
        <p:nvSpPr>
          <p:cNvPr id="249" name="Google Shape;249;p30"/>
          <p:cNvSpPr/>
          <p:nvPr/>
        </p:nvSpPr>
        <p:spPr>
          <a:xfrm>
            <a:off x="-24750" y="-37475"/>
            <a:ext cx="9211200" cy="1183200"/>
          </a:xfrm>
          <a:prstGeom prst="rect">
            <a:avLst/>
          </a:prstGeom>
          <a:solidFill>
            <a:srgbClr val="ED33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0"/>
          <p:cNvSpPr/>
          <p:nvPr/>
        </p:nvSpPr>
        <p:spPr>
          <a:xfrm>
            <a:off x="564165" y="510787"/>
            <a:ext cx="302700" cy="567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251" name="Google Shape;251;p30"/>
          <p:cNvSpPr txBox="1"/>
          <p:nvPr>
            <p:ph type="title"/>
          </p:nvPr>
        </p:nvSpPr>
        <p:spPr>
          <a:xfrm>
            <a:off x="457200" y="536200"/>
            <a:ext cx="67260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b="1" sz="2400">
                <a:solidFill>
                  <a:schemeClr val="lt1"/>
                </a:solidFill>
              </a:defRPr>
            </a:lvl2pPr>
            <a:lvl3pPr lvl="2" rtl="0" algn="ctr">
              <a:spcBef>
                <a:spcPts val="0"/>
              </a:spcBef>
              <a:spcAft>
                <a:spcPts val="0"/>
              </a:spcAft>
              <a:buClr>
                <a:schemeClr val="lt1"/>
              </a:buClr>
              <a:buSzPts val="2400"/>
              <a:buNone/>
              <a:defRPr b="1" sz="2400">
                <a:solidFill>
                  <a:schemeClr val="lt1"/>
                </a:solidFill>
              </a:defRPr>
            </a:lvl3pPr>
            <a:lvl4pPr lvl="3" rtl="0" algn="ctr">
              <a:spcBef>
                <a:spcPts val="0"/>
              </a:spcBef>
              <a:spcAft>
                <a:spcPts val="0"/>
              </a:spcAft>
              <a:buClr>
                <a:schemeClr val="lt1"/>
              </a:buClr>
              <a:buSzPts val="2400"/>
              <a:buNone/>
              <a:defRPr b="1" sz="2400">
                <a:solidFill>
                  <a:schemeClr val="lt1"/>
                </a:solidFill>
              </a:defRPr>
            </a:lvl4pPr>
            <a:lvl5pPr lvl="4" rtl="0" algn="ctr">
              <a:spcBef>
                <a:spcPts val="0"/>
              </a:spcBef>
              <a:spcAft>
                <a:spcPts val="0"/>
              </a:spcAft>
              <a:buClr>
                <a:schemeClr val="lt1"/>
              </a:buClr>
              <a:buSzPts val="2400"/>
              <a:buNone/>
              <a:defRPr b="1" sz="2400">
                <a:solidFill>
                  <a:schemeClr val="lt1"/>
                </a:solidFill>
              </a:defRPr>
            </a:lvl5pPr>
            <a:lvl6pPr lvl="5" rtl="0" algn="ctr">
              <a:spcBef>
                <a:spcPts val="0"/>
              </a:spcBef>
              <a:spcAft>
                <a:spcPts val="0"/>
              </a:spcAft>
              <a:buClr>
                <a:schemeClr val="lt1"/>
              </a:buClr>
              <a:buSzPts val="2400"/>
              <a:buNone/>
              <a:defRPr b="1" sz="2400">
                <a:solidFill>
                  <a:schemeClr val="lt1"/>
                </a:solidFill>
              </a:defRPr>
            </a:lvl6pPr>
            <a:lvl7pPr lvl="6" rtl="0" algn="ctr">
              <a:spcBef>
                <a:spcPts val="0"/>
              </a:spcBef>
              <a:spcAft>
                <a:spcPts val="0"/>
              </a:spcAft>
              <a:buClr>
                <a:schemeClr val="lt1"/>
              </a:buClr>
              <a:buSzPts val="2400"/>
              <a:buNone/>
              <a:defRPr b="1" sz="2400">
                <a:solidFill>
                  <a:schemeClr val="lt1"/>
                </a:solidFill>
              </a:defRPr>
            </a:lvl7pPr>
            <a:lvl8pPr lvl="7" rtl="0" algn="ctr">
              <a:spcBef>
                <a:spcPts val="0"/>
              </a:spcBef>
              <a:spcAft>
                <a:spcPts val="0"/>
              </a:spcAft>
              <a:buClr>
                <a:schemeClr val="lt1"/>
              </a:buClr>
              <a:buSzPts val="2400"/>
              <a:buNone/>
              <a:defRPr b="1" sz="2400">
                <a:solidFill>
                  <a:schemeClr val="lt1"/>
                </a:solidFill>
              </a:defRPr>
            </a:lvl8pPr>
            <a:lvl9pPr lvl="8" rtl="0" algn="ctr">
              <a:spcBef>
                <a:spcPts val="0"/>
              </a:spcBef>
              <a:spcAft>
                <a:spcPts val="0"/>
              </a:spcAft>
              <a:buClr>
                <a:schemeClr val="lt1"/>
              </a:buClr>
              <a:buSzPts val="2400"/>
              <a:buNone/>
              <a:defRPr b="1" sz="2400">
                <a:solidFill>
                  <a:schemeClr val="lt1"/>
                </a:solidFill>
              </a:defRPr>
            </a:lvl9pPr>
          </a:lstStyle>
          <a:p/>
        </p:txBody>
      </p:sp>
      <p:sp>
        <p:nvSpPr>
          <p:cNvPr id="252" name="Google Shape;252;p30"/>
          <p:cNvSpPr txBox="1"/>
          <p:nvPr>
            <p:ph idx="1" type="subTitle"/>
          </p:nvPr>
        </p:nvSpPr>
        <p:spPr>
          <a:xfrm>
            <a:off x="457200" y="52718"/>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253" name="Google Shape;253;p3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54" name="Google Shape;254;p3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hank You Slide_1">
    <p:spTree>
      <p:nvGrpSpPr>
        <p:cNvPr id="41" name="Shape 41"/>
        <p:cNvGrpSpPr/>
        <p:nvPr/>
      </p:nvGrpSpPr>
      <p:grpSpPr>
        <a:xfrm>
          <a:off x="0" y="0"/>
          <a:ext cx="0" cy="0"/>
          <a:chOff x="0" y="0"/>
          <a:chExt cx="0" cy="0"/>
        </a:xfrm>
      </p:grpSpPr>
      <p:sp>
        <p:nvSpPr>
          <p:cNvPr id="42" name="Google Shape;42;p4"/>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44" name="Google Shape;44;p4"/>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45" name="Google Shape;45;p4"/>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46" name="Google Shape;46;p4"/>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
          <p:cNvSpPr txBox="1"/>
          <p:nvPr>
            <p:ph type="title"/>
          </p:nvPr>
        </p:nvSpPr>
        <p:spPr>
          <a:xfrm>
            <a:off x="457200" y="1777050"/>
            <a:ext cx="7967100" cy="158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800">
                <a:solidFill>
                  <a:schemeClr val="lt1"/>
                </a:solidFill>
              </a:defRPr>
            </a:lvl2pPr>
            <a:lvl3pPr lvl="2" rtl="0">
              <a:spcBef>
                <a:spcPts val="0"/>
              </a:spcBef>
              <a:spcAft>
                <a:spcPts val="0"/>
              </a:spcAft>
              <a:buNone/>
              <a:defRPr sz="4800">
                <a:solidFill>
                  <a:schemeClr val="lt1"/>
                </a:solidFill>
              </a:defRPr>
            </a:lvl3pPr>
            <a:lvl4pPr lvl="3" rtl="0">
              <a:spcBef>
                <a:spcPts val="0"/>
              </a:spcBef>
              <a:spcAft>
                <a:spcPts val="0"/>
              </a:spcAft>
              <a:buNone/>
              <a:defRPr sz="4800">
                <a:solidFill>
                  <a:schemeClr val="lt1"/>
                </a:solidFill>
              </a:defRPr>
            </a:lvl4pPr>
            <a:lvl5pPr lvl="4" rtl="0">
              <a:spcBef>
                <a:spcPts val="0"/>
              </a:spcBef>
              <a:spcAft>
                <a:spcPts val="0"/>
              </a:spcAft>
              <a:buNone/>
              <a:defRPr sz="4800">
                <a:solidFill>
                  <a:schemeClr val="lt1"/>
                </a:solidFill>
              </a:defRPr>
            </a:lvl5pPr>
            <a:lvl6pPr lvl="5" rtl="0">
              <a:spcBef>
                <a:spcPts val="0"/>
              </a:spcBef>
              <a:spcAft>
                <a:spcPts val="0"/>
              </a:spcAft>
              <a:buNone/>
              <a:defRPr sz="4800">
                <a:solidFill>
                  <a:schemeClr val="lt1"/>
                </a:solidFill>
              </a:defRPr>
            </a:lvl6pPr>
            <a:lvl7pPr lvl="6" rtl="0">
              <a:spcBef>
                <a:spcPts val="0"/>
              </a:spcBef>
              <a:spcAft>
                <a:spcPts val="0"/>
              </a:spcAft>
              <a:buNone/>
              <a:defRPr sz="4800">
                <a:solidFill>
                  <a:schemeClr val="lt1"/>
                </a:solidFill>
              </a:defRPr>
            </a:lvl7pPr>
            <a:lvl8pPr lvl="7" rtl="0">
              <a:spcBef>
                <a:spcPts val="0"/>
              </a:spcBef>
              <a:spcAft>
                <a:spcPts val="0"/>
              </a:spcAft>
              <a:buNone/>
              <a:defRPr sz="4800">
                <a:solidFill>
                  <a:schemeClr val="lt1"/>
                </a:solidFill>
              </a:defRPr>
            </a:lvl8pPr>
            <a:lvl9pPr lvl="8" rtl="0">
              <a:spcBef>
                <a:spcPts val="0"/>
              </a:spcBef>
              <a:spcAft>
                <a:spcPts val="0"/>
              </a:spcAft>
              <a:buNone/>
              <a:defRPr sz="4800">
                <a:solidFill>
                  <a:schemeClr val="lt1"/>
                </a:solidFill>
              </a:defRPr>
            </a:lvl9pPr>
          </a:lstStyle>
          <a:p/>
        </p:txBody>
      </p:sp>
      <p:sp>
        <p:nvSpPr>
          <p:cNvPr id="48" name="Google Shape;48;p4"/>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49" name="Google Shape;49;p4"/>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id="50" name="Google Shape;50;p4"/>
          <p:cNvPicPr preferRelativeResize="0"/>
          <p:nvPr/>
        </p:nvPicPr>
        <p:blipFill>
          <a:blip r:embed="rId3">
            <a:alphaModFix/>
          </a:blip>
          <a:stretch>
            <a:fillRect/>
          </a:stretch>
        </p:blipFill>
        <p:spPr>
          <a:xfrm>
            <a:off x="6210409" y="4392369"/>
            <a:ext cx="2469583" cy="465848"/>
          </a:xfrm>
          <a:prstGeom prst="rect">
            <a:avLst/>
          </a:prstGeom>
          <a:noFill/>
          <a:ln>
            <a:noFill/>
          </a:ln>
        </p:spPr>
      </p:pic>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guide id="4" pos="5473">
          <p15:clr>
            <a:srgbClr val="F9AD4C"/>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Split-info ">
  <p:cSld name="CUSTOM_12">
    <p:spTree>
      <p:nvGrpSpPr>
        <p:cNvPr id="255" name="Shape 255"/>
        <p:cNvGrpSpPr/>
        <p:nvPr/>
      </p:nvGrpSpPr>
      <p:grpSpPr>
        <a:xfrm>
          <a:off x="0" y="0"/>
          <a:ext cx="0" cy="0"/>
          <a:chOff x="0" y="0"/>
          <a:chExt cx="0" cy="0"/>
        </a:xfrm>
      </p:grpSpPr>
      <p:sp>
        <p:nvSpPr>
          <p:cNvPr id="256" name="Google Shape;256;p31"/>
          <p:cNvSpPr/>
          <p:nvPr/>
        </p:nvSpPr>
        <p:spPr>
          <a:xfrm>
            <a:off x="50" y="0"/>
            <a:ext cx="45720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dk1"/>
              </a:solidFill>
            </a:endParaRPr>
          </a:p>
        </p:txBody>
      </p:sp>
      <p:sp>
        <p:nvSpPr>
          <p:cNvPr id="257" name="Google Shape;257;p31"/>
          <p:cNvSpPr txBox="1"/>
          <p:nvPr/>
        </p:nvSpPr>
        <p:spPr>
          <a:xfrm>
            <a:off x="320275" y="257550"/>
            <a:ext cx="42519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solidFill>
                <a:srgbClr val="000000"/>
              </a:solidFill>
              <a:latin typeface="Proxima Nova"/>
              <a:ea typeface="Proxima Nova"/>
              <a:cs typeface="Proxima Nova"/>
              <a:sym typeface="Proxima Nova"/>
            </a:endParaRPr>
          </a:p>
        </p:txBody>
      </p:sp>
      <p:sp>
        <p:nvSpPr>
          <p:cNvPr id="258" name="Google Shape;258;p31"/>
          <p:cNvSpPr txBox="1"/>
          <p:nvPr>
            <p:ph type="title"/>
          </p:nvPr>
        </p:nvSpPr>
        <p:spPr>
          <a:xfrm>
            <a:off x="45721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p:txBody>
      </p:sp>
      <p:sp>
        <p:nvSpPr>
          <p:cNvPr id="259" name="Google Shape;259;p31"/>
          <p:cNvSpPr txBox="1"/>
          <p:nvPr>
            <p:ph idx="2" type="title"/>
          </p:nvPr>
        </p:nvSpPr>
        <p:spPr>
          <a:xfrm>
            <a:off x="484717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260" name="Google Shape;260;p31"/>
          <p:cNvSpPr txBox="1"/>
          <p:nvPr>
            <p:ph idx="1" type="subTitle"/>
          </p:nvPr>
        </p:nvSpPr>
        <p:spPr>
          <a:xfrm>
            <a:off x="457200" y="1248100"/>
            <a:ext cx="39750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261" name="Google Shape;261;p31"/>
          <p:cNvSpPr txBox="1"/>
          <p:nvPr>
            <p:ph idx="3" type="body"/>
          </p:nvPr>
        </p:nvSpPr>
        <p:spPr>
          <a:xfrm>
            <a:off x="45832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30200" lvl="1" marL="914400" rtl="0">
              <a:spcBef>
                <a:spcPts val="1600"/>
              </a:spcBef>
              <a:spcAft>
                <a:spcPts val="0"/>
              </a:spcAft>
              <a:buClr>
                <a:schemeClr val="lt1"/>
              </a:buClr>
              <a:buSzPts val="16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04800" lvl="3" marL="1828800" rtl="0">
              <a:spcBef>
                <a:spcPts val="1600"/>
              </a:spcBef>
              <a:spcAft>
                <a:spcPts val="0"/>
              </a:spcAft>
              <a:buClr>
                <a:schemeClr val="lt1"/>
              </a:buClr>
              <a:buSzPts val="1200"/>
              <a:buChar char="●"/>
              <a:defRPr>
                <a:solidFill>
                  <a:schemeClr val="lt1"/>
                </a:solidFill>
              </a:defRPr>
            </a:lvl4pPr>
            <a:lvl5pPr indent="-304800" lvl="4" marL="2286000" rtl="0">
              <a:spcBef>
                <a:spcPts val="1600"/>
              </a:spcBef>
              <a:spcAft>
                <a:spcPts val="0"/>
              </a:spcAft>
              <a:buClr>
                <a:schemeClr val="lt1"/>
              </a:buClr>
              <a:buSzPts val="1200"/>
              <a:buChar char="○"/>
              <a:defRPr>
                <a:solidFill>
                  <a:schemeClr val="lt1"/>
                </a:solidFill>
              </a:defRPr>
            </a:lvl5pPr>
            <a:lvl6pPr indent="-304800" lvl="5" marL="2743200" rtl="0">
              <a:spcBef>
                <a:spcPts val="1600"/>
              </a:spcBef>
              <a:spcAft>
                <a:spcPts val="0"/>
              </a:spcAft>
              <a:buClr>
                <a:schemeClr val="lt1"/>
              </a:buClr>
              <a:buSzPts val="1200"/>
              <a:buChar char="■"/>
              <a:defRPr>
                <a:solidFill>
                  <a:schemeClr val="lt1"/>
                </a:solidFill>
              </a:defRPr>
            </a:lvl6pPr>
            <a:lvl7pPr indent="-304800" lvl="6" marL="3200400" rtl="0">
              <a:spcBef>
                <a:spcPts val="1600"/>
              </a:spcBef>
              <a:spcAft>
                <a:spcPts val="0"/>
              </a:spcAft>
              <a:buClr>
                <a:schemeClr val="lt1"/>
              </a:buClr>
              <a:buSzPts val="1200"/>
              <a:buChar char="●"/>
              <a:defRPr>
                <a:solidFill>
                  <a:schemeClr val="lt1"/>
                </a:solidFill>
              </a:defRPr>
            </a:lvl7pPr>
            <a:lvl8pPr indent="-304800" lvl="7" marL="3657600" rtl="0">
              <a:spcBef>
                <a:spcPts val="1600"/>
              </a:spcBef>
              <a:spcAft>
                <a:spcPts val="0"/>
              </a:spcAft>
              <a:buClr>
                <a:schemeClr val="lt1"/>
              </a:buClr>
              <a:buSzPts val="1200"/>
              <a:buChar char="○"/>
              <a:defRPr>
                <a:solidFill>
                  <a:schemeClr val="lt1"/>
                </a:solidFill>
              </a:defRPr>
            </a:lvl8pPr>
            <a:lvl9pPr indent="-304800" lvl="8" marL="4114800" rtl="0">
              <a:spcBef>
                <a:spcPts val="1600"/>
              </a:spcBef>
              <a:spcAft>
                <a:spcPts val="1600"/>
              </a:spcAft>
              <a:buClr>
                <a:schemeClr val="lt1"/>
              </a:buClr>
              <a:buSzPts val="1200"/>
              <a:buChar char="■"/>
              <a:defRPr>
                <a:solidFill>
                  <a:schemeClr val="lt1"/>
                </a:solidFill>
              </a:defRPr>
            </a:lvl9pPr>
          </a:lstStyle>
          <a:p/>
        </p:txBody>
      </p:sp>
      <p:sp>
        <p:nvSpPr>
          <p:cNvPr id="262" name="Google Shape;262;p31"/>
          <p:cNvSpPr txBox="1"/>
          <p:nvPr>
            <p:ph idx="4" type="subTitle"/>
          </p:nvPr>
        </p:nvSpPr>
        <p:spPr>
          <a:xfrm>
            <a:off x="4864075" y="1248100"/>
            <a:ext cx="40173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63" name="Google Shape;263;p31"/>
          <p:cNvSpPr txBox="1"/>
          <p:nvPr>
            <p:ph idx="5" type="body"/>
          </p:nvPr>
        </p:nvSpPr>
        <p:spPr>
          <a:xfrm>
            <a:off x="484717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64" name="Google Shape;264;p31"/>
          <p:cNvSpPr txBox="1"/>
          <p:nvPr>
            <p:ph idx="6"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65" name="Google Shape;265;p3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Break/Lunch Time">
  <p:cSld name="CUSTOM_6_1_1_1_3">
    <p:spTree>
      <p:nvGrpSpPr>
        <p:cNvPr id="266" name="Shape 266"/>
        <p:cNvGrpSpPr/>
        <p:nvPr/>
      </p:nvGrpSpPr>
      <p:grpSpPr>
        <a:xfrm>
          <a:off x="0" y="0"/>
          <a:ext cx="0" cy="0"/>
          <a:chOff x="0" y="0"/>
          <a:chExt cx="0" cy="0"/>
        </a:xfrm>
      </p:grpSpPr>
      <p:sp>
        <p:nvSpPr>
          <p:cNvPr id="267" name="Google Shape;267;p32"/>
          <p:cNvSpPr/>
          <p:nvPr/>
        </p:nvSpPr>
        <p:spPr>
          <a:xfrm>
            <a:off x="4986225" y="125"/>
            <a:ext cx="41574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2"/>
          <p:cNvSpPr txBox="1"/>
          <p:nvPr>
            <p:ph type="title"/>
          </p:nvPr>
        </p:nvSpPr>
        <p:spPr>
          <a:xfrm>
            <a:off x="457200" y="1983900"/>
            <a:ext cx="2790600" cy="117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269" name="Google Shape;269;p32"/>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70" name="Google Shape;270;p3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271" name="Google Shape;271;p32"/>
          <p:cNvPicPr preferRelativeResize="0"/>
          <p:nvPr/>
        </p:nvPicPr>
        <p:blipFill>
          <a:blip r:embed="rId2">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info ">
  <p:cSld name="CUSTOM_12_1">
    <p:spTree>
      <p:nvGrpSpPr>
        <p:cNvPr id="272" name="Shape 272"/>
        <p:cNvGrpSpPr/>
        <p:nvPr/>
      </p:nvGrpSpPr>
      <p:grpSpPr>
        <a:xfrm>
          <a:off x="0" y="0"/>
          <a:ext cx="0" cy="0"/>
          <a:chOff x="0" y="0"/>
          <a:chExt cx="0" cy="0"/>
        </a:xfrm>
      </p:grpSpPr>
      <p:sp>
        <p:nvSpPr>
          <p:cNvPr id="273" name="Google Shape;273;p33"/>
          <p:cNvSpPr/>
          <p:nvPr/>
        </p:nvSpPr>
        <p:spPr>
          <a:xfrm>
            <a:off x="5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dk1"/>
              </a:solidFill>
            </a:endParaRPr>
          </a:p>
        </p:txBody>
      </p:sp>
      <p:sp>
        <p:nvSpPr>
          <p:cNvPr id="274" name="Google Shape;274;p33"/>
          <p:cNvSpPr txBox="1"/>
          <p:nvPr/>
        </p:nvSpPr>
        <p:spPr>
          <a:xfrm>
            <a:off x="320275" y="257550"/>
            <a:ext cx="42519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solidFill>
                <a:srgbClr val="000000"/>
              </a:solidFill>
              <a:latin typeface="Proxima Nova"/>
              <a:ea typeface="Proxima Nova"/>
              <a:cs typeface="Proxima Nova"/>
              <a:sym typeface="Proxima Nova"/>
            </a:endParaRPr>
          </a:p>
        </p:txBody>
      </p:sp>
      <p:sp>
        <p:nvSpPr>
          <p:cNvPr id="275" name="Google Shape;275;p33"/>
          <p:cNvSpPr txBox="1"/>
          <p:nvPr>
            <p:ph type="title"/>
          </p:nvPr>
        </p:nvSpPr>
        <p:spPr>
          <a:xfrm>
            <a:off x="45721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276" name="Google Shape;276;p33"/>
          <p:cNvSpPr txBox="1"/>
          <p:nvPr>
            <p:ph idx="2" type="title"/>
          </p:nvPr>
        </p:nvSpPr>
        <p:spPr>
          <a:xfrm>
            <a:off x="484717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 name="Google Shape;277;p33"/>
          <p:cNvSpPr txBox="1"/>
          <p:nvPr>
            <p:ph idx="1" type="subTitle"/>
          </p:nvPr>
        </p:nvSpPr>
        <p:spPr>
          <a:xfrm>
            <a:off x="457200" y="1248100"/>
            <a:ext cx="39750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278" name="Google Shape;278;p33"/>
          <p:cNvSpPr txBox="1"/>
          <p:nvPr>
            <p:ph idx="3" type="body"/>
          </p:nvPr>
        </p:nvSpPr>
        <p:spPr>
          <a:xfrm>
            <a:off x="45832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30200" lvl="1" marL="914400" rtl="0">
              <a:spcBef>
                <a:spcPts val="1600"/>
              </a:spcBef>
              <a:spcAft>
                <a:spcPts val="0"/>
              </a:spcAft>
              <a:buClr>
                <a:schemeClr val="lt1"/>
              </a:buClr>
              <a:buSzPts val="16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04800" lvl="3" marL="1828800" rtl="0">
              <a:spcBef>
                <a:spcPts val="1600"/>
              </a:spcBef>
              <a:spcAft>
                <a:spcPts val="0"/>
              </a:spcAft>
              <a:buClr>
                <a:schemeClr val="lt1"/>
              </a:buClr>
              <a:buSzPts val="1200"/>
              <a:buChar char="●"/>
              <a:defRPr>
                <a:solidFill>
                  <a:schemeClr val="lt1"/>
                </a:solidFill>
              </a:defRPr>
            </a:lvl4pPr>
            <a:lvl5pPr indent="-304800" lvl="4" marL="2286000" rtl="0">
              <a:spcBef>
                <a:spcPts val="1600"/>
              </a:spcBef>
              <a:spcAft>
                <a:spcPts val="0"/>
              </a:spcAft>
              <a:buClr>
                <a:schemeClr val="lt1"/>
              </a:buClr>
              <a:buSzPts val="1200"/>
              <a:buChar char="○"/>
              <a:defRPr>
                <a:solidFill>
                  <a:schemeClr val="lt1"/>
                </a:solidFill>
              </a:defRPr>
            </a:lvl5pPr>
            <a:lvl6pPr indent="-304800" lvl="5" marL="2743200" rtl="0">
              <a:spcBef>
                <a:spcPts val="1600"/>
              </a:spcBef>
              <a:spcAft>
                <a:spcPts val="0"/>
              </a:spcAft>
              <a:buClr>
                <a:schemeClr val="lt1"/>
              </a:buClr>
              <a:buSzPts val="1200"/>
              <a:buChar char="■"/>
              <a:defRPr>
                <a:solidFill>
                  <a:schemeClr val="lt1"/>
                </a:solidFill>
              </a:defRPr>
            </a:lvl6pPr>
            <a:lvl7pPr indent="-304800" lvl="6" marL="3200400" rtl="0">
              <a:spcBef>
                <a:spcPts val="1600"/>
              </a:spcBef>
              <a:spcAft>
                <a:spcPts val="0"/>
              </a:spcAft>
              <a:buClr>
                <a:schemeClr val="lt1"/>
              </a:buClr>
              <a:buSzPts val="1200"/>
              <a:buChar char="●"/>
              <a:defRPr>
                <a:solidFill>
                  <a:schemeClr val="lt1"/>
                </a:solidFill>
              </a:defRPr>
            </a:lvl7pPr>
            <a:lvl8pPr indent="-304800" lvl="7" marL="3657600" rtl="0">
              <a:spcBef>
                <a:spcPts val="1600"/>
              </a:spcBef>
              <a:spcAft>
                <a:spcPts val="0"/>
              </a:spcAft>
              <a:buClr>
                <a:schemeClr val="lt1"/>
              </a:buClr>
              <a:buSzPts val="1200"/>
              <a:buChar char="○"/>
              <a:defRPr>
                <a:solidFill>
                  <a:schemeClr val="lt1"/>
                </a:solidFill>
              </a:defRPr>
            </a:lvl8pPr>
            <a:lvl9pPr indent="-304800" lvl="8" marL="4114800" rtl="0">
              <a:spcBef>
                <a:spcPts val="1600"/>
              </a:spcBef>
              <a:spcAft>
                <a:spcPts val="1600"/>
              </a:spcAft>
              <a:buClr>
                <a:schemeClr val="lt1"/>
              </a:buClr>
              <a:buSzPts val="1200"/>
              <a:buChar char="■"/>
              <a:defRPr>
                <a:solidFill>
                  <a:schemeClr val="lt1"/>
                </a:solidFill>
              </a:defRPr>
            </a:lvl9pPr>
          </a:lstStyle>
          <a:p/>
        </p:txBody>
      </p:sp>
      <p:sp>
        <p:nvSpPr>
          <p:cNvPr id="279" name="Google Shape;279;p33"/>
          <p:cNvSpPr txBox="1"/>
          <p:nvPr>
            <p:ph idx="4" type="subTitle"/>
          </p:nvPr>
        </p:nvSpPr>
        <p:spPr>
          <a:xfrm>
            <a:off x="4864075" y="1248100"/>
            <a:ext cx="40173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0" name="Google Shape;280;p33"/>
          <p:cNvSpPr txBox="1"/>
          <p:nvPr>
            <p:ph idx="5" type="body"/>
          </p:nvPr>
        </p:nvSpPr>
        <p:spPr>
          <a:xfrm>
            <a:off x="484717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81" name="Google Shape;281;p3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chemeClr val="lt1"/>
                </a:solidFill>
                <a:latin typeface="Proxima Nova"/>
                <a:ea typeface="Proxima Nova"/>
                <a:cs typeface="Proxima Nova"/>
                <a:sym typeface="Proxima Nova"/>
              </a:defRPr>
            </a:lvl1pPr>
            <a:lvl2pPr lvl="1" rtl="0">
              <a:lnSpc>
                <a:spcPct val="100000"/>
              </a:lnSpc>
              <a:buNone/>
              <a:defRPr sz="900">
                <a:solidFill>
                  <a:schemeClr val="lt1"/>
                </a:solidFill>
                <a:latin typeface="Proxima Nova"/>
                <a:ea typeface="Proxima Nova"/>
                <a:cs typeface="Proxima Nova"/>
                <a:sym typeface="Proxima Nova"/>
              </a:defRPr>
            </a:lvl2pPr>
            <a:lvl3pPr lvl="2" rtl="0">
              <a:lnSpc>
                <a:spcPct val="100000"/>
              </a:lnSpc>
              <a:buNone/>
              <a:defRPr sz="900">
                <a:solidFill>
                  <a:schemeClr val="lt1"/>
                </a:solidFill>
                <a:latin typeface="Proxima Nova"/>
                <a:ea typeface="Proxima Nova"/>
                <a:cs typeface="Proxima Nova"/>
                <a:sym typeface="Proxima Nova"/>
              </a:defRPr>
            </a:lvl3pPr>
            <a:lvl4pPr lvl="3" rtl="0">
              <a:lnSpc>
                <a:spcPct val="100000"/>
              </a:lnSpc>
              <a:buNone/>
              <a:defRPr sz="900">
                <a:solidFill>
                  <a:schemeClr val="lt1"/>
                </a:solidFill>
                <a:latin typeface="Proxima Nova"/>
                <a:ea typeface="Proxima Nova"/>
                <a:cs typeface="Proxima Nova"/>
                <a:sym typeface="Proxima Nova"/>
              </a:defRPr>
            </a:lvl4pPr>
            <a:lvl5pPr lvl="4" rtl="0">
              <a:lnSpc>
                <a:spcPct val="100000"/>
              </a:lnSpc>
              <a:buNone/>
              <a:defRPr sz="900">
                <a:solidFill>
                  <a:schemeClr val="lt1"/>
                </a:solidFill>
                <a:latin typeface="Proxima Nova"/>
                <a:ea typeface="Proxima Nova"/>
                <a:cs typeface="Proxima Nova"/>
                <a:sym typeface="Proxima Nova"/>
              </a:defRPr>
            </a:lvl5pPr>
            <a:lvl6pPr lvl="5" rtl="0">
              <a:lnSpc>
                <a:spcPct val="100000"/>
              </a:lnSpc>
              <a:buNone/>
              <a:defRPr sz="900">
                <a:solidFill>
                  <a:schemeClr val="lt1"/>
                </a:solidFill>
                <a:latin typeface="Proxima Nova"/>
                <a:ea typeface="Proxima Nova"/>
                <a:cs typeface="Proxima Nova"/>
                <a:sym typeface="Proxima Nova"/>
              </a:defRPr>
            </a:lvl6pPr>
            <a:lvl7pPr lvl="6" rtl="0">
              <a:lnSpc>
                <a:spcPct val="100000"/>
              </a:lnSpc>
              <a:buNone/>
              <a:defRPr sz="900">
                <a:solidFill>
                  <a:schemeClr val="lt1"/>
                </a:solidFill>
                <a:latin typeface="Proxima Nova"/>
                <a:ea typeface="Proxima Nova"/>
                <a:cs typeface="Proxima Nova"/>
                <a:sym typeface="Proxima Nova"/>
              </a:defRPr>
            </a:lvl7pPr>
            <a:lvl8pPr lvl="7" rtl="0">
              <a:lnSpc>
                <a:spcPct val="100000"/>
              </a:lnSpc>
              <a:buNone/>
              <a:defRPr sz="900">
                <a:solidFill>
                  <a:schemeClr val="lt1"/>
                </a:solidFill>
                <a:latin typeface="Proxima Nova"/>
                <a:ea typeface="Proxima Nova"/>
                <a:cs typeface="Proxima Nova"/>
                <a:sym typeface="Proxima Nova"/>
              </a:defRPr>
            </a:lvl8pPr>
            <a:lvl9pPr lvl="8" rtl="0">
              <a:lnSpc>
                <a:spcPct val="100000"/>
              </a:lnSpc>
              <a:buNone/>
              <a:defRPr sz="900">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mputer Exercise">
  <p:cSld name="TITLE_AND_BODY_1_2_2_2_1_1_1">
    <p:spTree>
      <p:nvGrpSpPr>
        <p:cNvPr id="282" name="Shape 282"/>
        <p:cNvGrpSpPr/>
        <p:nvPr/>
      </p:nvGrpSpPr>
      <p:grpSpPr>
        <a:xfrm>
          <a:off x="0" y="0"/>
          <a:ext cx="0" cy="0"/>
          <a:chOff x="0" y="0"/>
          <a:chExt cx="0" cy="0"/>
        </a:xfrm>
      </p:grpSpPr>
      <p:sp>
        <p:nvSpPr>
          <p:cNvPr id="283" name="Google Shape;283;p34"/>
          <p:cNvSpPr/>
          <p:nvPr/>
        </p:nvSpPr>
        <p:spPr>
          <a:xfrm>
            <a:off x="125" y="-4750"/>
            <a:ext cx="9144000" cy="801300"/>
          </a:xfrm>
          <a:prstGeom prst="rect">
            <a:avLst/>
          </a:prstGeom>
          <a:solidFill>
            <a:srgbClr val="70B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4"/>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85" name="Google Shape;285;p34"/>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86" name="Google Shape;286;p34"/>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Computers Out:</a:t>
            </a:r>
            <a:endParaRPr b="1">
              <a:latin typeface="Proxima Nova"/>
              <a:ea typeface="Proxima Nova"/>
              <a:cs typeface="Proxima Nova"/>
              <a:sym typeface="Proxima Nova"/>
            </a:endParaRPr>
          </a:p>
        </p:txBody>
      </p:sp>
      <p:sp>
        <p:nvSpPr>
          <p:cNvPr id="287" name="Google Shape;287;p3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288" name="Google Shape;288;p34"/>
          <p:cNvSpPr txBox="1"/>
          <p:nvPr>
            <p:ph idx="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a:t>
            </a:r>
            <a:r>
              <a:rPr lang="en"/>
              <a:t>9</a:t>
            </a:r>
            <a:r>
              <a:rPr lang="en"/>
              <a:t> General Assembly</a:t>
            </a:r>
            <a:endParaRPr/>
          </a:p>
        </p:txBody>
      </p:sp>
      <p:pic>
        <p:nvPicPr>
          <p:cNvPr id="289" name="Google Shape;289;p34"/>
          <p:cNvPicPr preferRelativeResize="0"/>
          <p:nvPr/>
        </p:nvPicPr>
        <p:blipFill>
          <a:blip r:embed="rId2">
            <a:alphaModFix/>
          </a:blip>
          <a:stretch>
            <a:fillRect/>
          </a:stretch>
        </p:blipFill>
        <p:spPr>
          <a:xfrm>
            <a:off x="102250" y="83889"/>
            <a:ext cx="847700" cy="712661"/>
          </a:xfrm>
          <a:prstGeom prst="rect">
            <a:avLst/>
          </a:prstGeom>
          <a:noFill/>
          <a:ln>
            <a:noFill/>
          </a:ln>
        </p:spPr>
      </p:pic>
      <p:sp>
        <p:nvSpPr>
          <p:cNvPr id="290" name="Google Shape;290;p34"/>
          <p:cNvSpPr txBox="1"/>
          <p:nvPr>
            <p:ph idx="3"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291" name="Google Shape;291;p34"/>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292" name="Google Shape;292;p34"/>
          <p:cNvSpPr txBox="1"/>
          <p:nvPr>
            <p:ph idx="4"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showMasterSp="0">
  <p:cSld name="Thank You Slide_1_1">
    <p:spTree>
      <p:nvGrpSpPr>
        <p:cNvPr id="51" name="Shape 51"/>
        <p:cNvGrpSpPr/>
        <p:nvPr/>
      </p:nvGrpSpPr>
      <p:grpSpPr>
        <a:xfrm>
          <a:off x="0" y="0"/>
          <a:ext cx="0" cy="0"/>
          <a:chOff x="0" y="0"/>
          <a:chExt cx="0" cy="0"/>
        </a:xfrm>
      </p:grpSpPr>
      <p:sp>
        <p:nvSpPr>
          <p:cNvPr id="52" name="Google Shape;52;p5"/>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5"/>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54" name="Google Shape;54;p5"/>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55" name="Google Shape;55;p5"/>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56" name="Google Shape;56;p5"/>
          <p:cNvSpPr/>
          <p:nvPr/>
        </p:nvSpPr>
        <p:spPr>
          <a:xfrm>
            <a:off x="-54800" y="-29400"/>
            <a:ext cx="9252600" cy="5204700"/>
          </a:xfrm>
          <a:prstGeom prst="rect">
            <a:avLst/>
          </a:prstGeom>
          <a:solidFill>
            <a:schemeClr val="lt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5"/>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58" name="Google Shape;58;p5"/>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59" name="Google Shape;59;p5"/>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id="60" name="Google Shape;60;p5"/>
          <p:cNvPicPr preferRelativeResize="0"/>
          <p:nvPr/>
        </p:nvPicPr>
        <p:blipFill>
          <a:blip r:embed="rId3">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Sub-Title" showMasterSp="0">
  <p:cSld name="Thank You Slide_1_1_2">
    <p:spTree>
      <p:nvGrpSpPr>
        <p:cNvPr id="61" name="Shape 61"/>
        <p:cNvGrpSpPr/>
        <p:nvPr/>
      </p:nvGrpSpPr>
      <p:grpSpPr>
        <a:xfrm>
          <a:off x="0" y="0"/>
          <a:ext cx="0" cy="0"/>
          <a:chOff x="0" y="0"/>
          <a:chExt cx="0" cy="0"/>
        </a:xfrm>
      </p:grpSpPr>
      <p:sp>
        <p:nvSpPr>
          <p:cNvPr id="62" name="Google Shape;62;p6"/>
          <p:cNvSpPr/>
          <p:nvPr/>
        </p:nvSpPr>
        <p:spPr>
          <a:xfrm>
            <a:off x="-54800" y="-29400"/>
            <a:ext cx="9252600" cy="5204700"/>
          </a:xfrm>
          <a:prstGeom prst="rect">
            <a:avLst/>
          </a:prstGeom>
          <a:solidFill>
            <a:srgbClr val="22222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6"/>
          <p:cNvSpPr/>
          <p:nvPr/>
        </p:nvSpPr>
        <p:spPr>
          <a:xfrm>
            <a:off x="594360" y="1689700"/>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64" name="Google Shape;64;p6"/>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65" name="Google Shape;65;p6"/>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66" name="Google Shape;66;p6"/>
          <p:cNvSpPr txBox="1"/>
          <p:nvPr>
            <p:ph idx="2" type="subTitle"/>
          </p:nvPr>
        </p:nvSpPr>
        <p:spPr>
          <a:xfrm>
            <a:off x="504300" y="240269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pic>
        <p:nvPicPr>
          <p:cNvPr descr="GA-Cog-900.png" id="67" name="Google Shape;67;p6"/>
          <p:cNvPicPr preferRelativeResize="0"/>
          <p:nvPr/>
        </p:nvPicPr>
        <p:blipFill>
          <a:blip r:embed="rId2">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Thank You Slide_1_1_1">
    <p:spTree>
      <p:nvGrpSpPr>
        <p:cNvPr id="68" name="Shape 68"/>
        <p:cNvGrpSpPr/>
        <p:nvPr/>
      </p:nvGrpSpPr>
      <p:grpSpPr>
        <a:xfrm>
          <a:off x="0" y="0"/>
          <a:ext cx="0" cy="0"/>
          <a:chOff x="0" y="0"/>
          <a:chExt cx="0" cy="0"/>
        </a:xfrm>
      </p:grpSpPr>
      <p:sp>
        <p:nvSpPr>
          <p:cNvPr id="69" name="Google Shape;69;p7"/>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 name="Google Shape;70;p7"/>
          <p:cNvPicPr preferRelativeResize="0"/>
          <p:nvPr/>
        </p:nvPicPr>
        <p:blipFill>
          <a:blip r:embed="rId2">
            <a:alphaModFix/>
          </a:blip>
          <a:stretch>
            <a:fillRect/>
          </a:stretch>
        </p:blipFill>
        <p:spPr>
          <a:xfrm>
            <a:off x="3886400" y="1886175"/>
            <a:ext cx="1371199" cy="13711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p:cSld name="CUSTOM_1">
    <p:spTree>
      <p:nvGrpSpPr>
        <p:cNvPr id="71" name="Shape 71"/>
        <p:cNvGrpSpPr/>
        <p:nvPr/>
      </p:nvGrpSpPr>
      <p:grpSpPr>
        <a:xfrm>
          <a:off x="0" y="0"/>
          <a:ext cx="0" cy="0"/>
          <a:chOff x="0" y="0"/>
          <a:chExt cx="0" cy="0"/>
        </a:xfrm>
      </p:grpSpPr>
      <p:sp>
        <p:nvSpPr>
          <p:cNvPr id="72" name="Google Shape;72;p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73" name="Google Shape;73;p8"/>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74" name="Google Shape;74;p8"/>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75" name="Google Shape;75;p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76" name="Google Shape;76;p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p:cSld name="CUSTOM_1_1">
    <p:spTree>
      <p:nvGrpSpPr>
        <p:cNvPr id="77" name="Shape 77"/>
        <p:cNvGrpSpPr/>
        <p:nvPr/>
      </p:nvGrpSpPr>
      <p:grpSpPr>
        <a:xfrm>
          <a:off x="0" y="0"/>
          <a:ext cx="0" cy="0"/>
          <a:chOff x="0" y="0"/>
          <a:chExt cx="0" cy="0"/>
        </a:xfrm>
      </p:grpSpPr>
      <p:sp>
        <p:nvSpPr>
          <p:cNvPr id="78" name="Google Shape;78;p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79" name="Google Shape;79;p9"/>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80" name="Google Shape;80;p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81" name="Google Shape;81;p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 Subtitle">
  <p:cSld name="CUSTOM_1_1_1">
    <p:spTree>
      <p:nvGrpSpPr>
        <p:cNvPr id="82" name="Shape 82"/>
        <p:cNvGrpSpPr/>
        <p:nvPr/>
      </p:nvGrpSpPr>
      <p:grpSpPr>
        <a:xfrm>
          <a:off x="0" y="0"/>
          <a:ext cx="0" cy="0"/>
          <a:chOff x="0" y="0"/>
          <a:chExt cx="0" cy="0"/>
        </a:xfrm>
      </p:grpSpPr>
      <p:sp>
        <p:nvSpPr>
          <p:cNvPr id="83" name="Google Shape;83;p10"/>
          <p:cNvSpPr txBox="1"/>
          <p:nvPr>
            <p:ph type="title"/>
          </p:nvPr>
        </p:nvSpPr>
        <p:spPr>
          <a:xfrm>
            <a:off x="457200" y="30480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84" name="Google Shape;84;p10"/>
          <p:cNvSpPr txBox="1"/>
          <p:nvPr>
            <p:ph idx="1" type="subTitle"/>
          </p:nvPr>
        </p:nvSpPr>
        <p:spPr>
          <a:xfrm>
            <a:off x="457200" y="582550"/>
            <a:ext cx="8305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1" sz="2400"/>
            </a:lvl1pPr>
            <a:lvl2pPr lvl="1" rtl="0">
              <a:spcBef>
                <a:spcPts val="1600"/>
              </a:spcBef>
              <a:spcAft>
                <a:spcPts val="0"/>
              </a:spcAft>
              <a:buSzPts val="1600"/>
              <a:buNone/>
              <a:defRPr b="1"/>
            </a:lvl2pPr>
            <a:lvl3pPr lvl="2" rtl="0">
              <a:spcBef>
                <a:spcPts val="1600"/>
              </a:spcBef>
              <a:spcAft>
                <a:spcPts val="0"/>
              </a:spcAft>
              <a:buSzPts val="1400"/>
              <a:buNone/>
              <a:defRPr b="1"/>
            </a:lvl3pPr>
            <a:lvl4pPr lvl="3" rtl="0">
              <a:spcBef>
                <a:spcPts val="1600"/>
              </a:spcBef>
              <a:spcAft>
                <a:spcPts val="0"/>
              </a:spcAft>
              <a:buSzPts val="1200"/>
              <a:buNone/>
              <a:defRPr b="1"/>
            </a:lvl4pPr>
            <a:lvl5pPr lvl="4" rtl="0">
              <a:spcBef>
                <a:spcPts val="1600"/>
              </a:spcBef>
              <a:spcAft>
                <a:spcPts val="0"/>
              </a:spcAft>
              <a:buSzPts val="1200"/>
              <a:buNone/>
              <a:defRPr b="1"/>
            </a:lvl5pPr>
            <a:lvl6pPr lvl="5" rtl="0">
              <a:spcBef>
                <a:spcPts val="1600"/>
              </a:spcBef>
              <a:spcAft>
                <a:spcPts val="0"/>
              </a:spcAft>
              <a:buSzPts val="1200"/>
              <a:buNone/>
              <a:defRPr b="1"/>
            </a:lvl6pPr>
            <a:lvl7pPr lvl="6" rtl="0">
              <a:spcBef>
                <a:spcPts val="1600"/>
              </a:spcBef>
              <a:spcAft>
                <a:spcPts val="0"/>
              </a:spcAft>
              <a:buSzPts val="1200"/>
              <a:buNone/>
              <a:defRPr b="1"/>
            </a:lvl7pPr>
            <a:lvl8pPr lvl="7" rtl="0">
              <a:spcBef>
                <a:spcPts val="1600"/>
              </a:spcBef>
              <a:spcAft>
                <a:spcPts val="0"/>
              </a:spcAft>
              <a:buSzPts val="1200"/>
              <a:buNone/>
              <a:defRPr b="1"/>
            </a:lvl8pPr>
            <a:lvl9pPr lvl="8" rtl="0">
              <a:spcBef>
                <a:spcPts val="1600"/>
              </a:spcBef>
              <a:spcAft>
                <a:spcPts val="1600"/>
              </a:spcAft>
              <a:buSzPts val="1200"/>
              <a:buNone/>
              <a:defRPr b="1"/>
            </a:lvl9pPr>
          </a:lstStyle>
          <a:p/>
        </p:txBody>
      </p:sp>
      <p:sp>
        <p:nvSpPr>
          <p:cNvPr id="85" name="Google Shape;85;p10"/>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86" name="Google Shape;86;p1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87" name="Google Shape;87;p1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88" name="Google Shape;88;p10"/>
          <p:cNvSpPr txBox="1"/>
          <p:nvPr>
            <p:ph idx="3" type="body"/>
          </p:nvPr>
        </p:nvSpPr>
        <p:spPr>
          <a:xfrm>
            <a:off x="457200" y="1280725"/>
            <a:ext cx="8229600" cy="280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theme" Target="../theme/theme2.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16425"/>
            <a:ext cx="8229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Proxima Nova"/>
              <a:buNone/>
              <a:defRPr b="1" sz="26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600"/>
              <a:buNone/>
              <a:defRPr sz="2600">
                <a:solidFill>
                  <a:schemeClr val="dk1"/>
                </a:solidFill>
              </a:defRPr>
            </a:lvl2pPr>
            <a:lvl3pPr lvl="2" rtl="0">
              <a:spcBef>
                <a:spcPts val="0"/>
              </a:spcBef>
              <a:spcAft>
                <a:spcPts val="0"/>
              </a:spcAft>
              <a:buClr>
                <a:schemeClr val="dk1"/>
              </a:buClr>
              <a:buSzPts val="2600"/>
              <a:buNone/>
              <a:defRPr sz="2600">
                <a:solidFill>
                  <a:schemeClr val="dk1"/>
                </a:solidFill>
              </a:defRPr>
            </a:lvl3pPr>
            <a:lvl4pPr lvl="3" rtl="0">
              <a:spcBef>
                <a:spcPts val="0"/>
              </a:spcBef>
              <a:spcAft>
                <a:spcPts val="0"/>
              </a:spcAft>
              <a:buClr>
                <a:schemeClr val="dk1"/>
              </a:buClr>
              <a:buSzPts val="2600"/>
              <a:buNone/>
              <a:defRPr sz="2600">
                <a:solidFill>
                  <a:schemeClr val="dk1"/>
                </a:solidFill>
              </a:defRPr>
            </a:lvl4pPr>
            <a:lvl5pPr lvl="4" rtl="0">
              <a:spcBef>
                <a:spcPts val="0"/>
              </a:spcBef>
              <a:spcAft>
                <a:spcPts val="0"/>
              </a:spcAft>
              <a:buClr>
                <a:schemeClr val="dk1"/>
              </a:buClr>
              <a:buSzPts val="2600"/>
              <a:buNone/>
              <a:defRPr sz="2600">
                <a:solidFill>
                  <a:schemeClr val="dk1"/>
                </a:solidFill>
              </a:defRPr>
            </a:lvl5pPr>
            <a:lvl6pPr lvl="5" rtl="0">
              <a:spcBef>
                <a:spcPts val="0"/>
              </a:spcBef>
              <a:spcAft>
                <a:spcPts val="0"/>
              </a:spcAft>
              <a:buClr>
                <a:schemeClr val="dk1"/>
              </a:buClr>
              <a:buSzPts val="2600"/>
              <a:buNone/>
              <a:defRPr sz="2600">
                <a:solidFill>
                  <a:schemeClr val="dk1"/>
                </a:solidFill>
              </a:defRPr>
            </a:lvl6pPr>
            <a:lvl7pPr lvl="6" rtl="0">
              <a:spcBef>
                <a:spcPts val="0"/>
              </a:spcBef>
              <a:spcAft>
                <a:spcPts val="0"/>
              </a:spcAft>
              <a:buClr>
                <a:schemeClr val="dk1"/>
              </a:buClr>
              <a:buSzPts val="2600"/>
              <a:buNone/>
              <a:defRPr sz="2600">
                <a:solidFill>
                  <a:schemeClr val="dk1"/>
                </a:solidFill>
              </a:defRPr>
            </a:lvl7pPr>
            <a:lvl8pPr lvl="7" rtl="0">
              <a:spcBef>
                <a:spcPts val="0"/>
              </a:spcBef>
              <a:spcAft>
                <a:spcPts val="0"/>
              </a:spcAft>
              <a:buClr>
                <a:schemeClr val="dk1"/>
              </a:buClr>
              <a:buSzPts val="2600"/>
              <a:buNone/>
              <a:defRPr sz="2600">
                <a:solidFill>
                  <a:schemeClr val="dk1"/>
                </a:solidFill>
              </a:defRPr>
            </a:lvl8pPr>
            <a:lvl9pPr lvl="8" rtl="0">
              <a:spcBef>
                <a:spcPts val="0"/>
              </a:spcBef>
              <a:spcAft>
                <a:spcPts val="0"/>
              </a:spcAft>
              <a:buClr>
                <a:schemeClr val="dk1"/>
              </a:buClr>
              <a:buSzPts val="2600"/>
              <a:buNone/>
              <a:defRPr sz="2600">
                <a:solidFill>
                  <a:schemeClr val="dk1"/>
                </a:solidFill>
              </a:defRPr>
            </a:lvl9pPr>
          </a:lstStyle>
          <a:p/>
        </p:txBody>
      </p:sp>
      <p:sp>
        <p:nvSpPr>
          <p:cNvPr id="7" name="Google Shape;7;p1"/>
          <p:cNvSpPr txBox="1"/>
          <p:nvPr>
            <p:ph idx="1" type="body"/>
          </p:nvPr>
        </p:nvSpPr>
        <p:spPr>
          <a:xfrm>
            <a:off x="457200" y="1017725"/>
            <a:ext cx="8229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Proxima Nova"/>
              <a:buChar char="●"/>
              <a:defRPr sz="1800">
                <a:latin typeface="Proxima Nova"/>
                <a:ea typeface="Proxima Nova"/>
                <a:cs typeface="Proxima Nova"/>
                <a:sym typeface="Proxima Nova"/>
              </a:defRPr>
            </a:lvl1pPr>
            <a:lvl2pPr indent="-330200" lvl="1" marL="914400" rtl="0">
              <a:lnSpc>
                <a:spcPct val="115000"/>
              </a:lnSpc>
              <a:spcBef>
                <a:spcPts val="1600"/>
              </a:spcBef>
              <a:spcAft>
                <a:spcPts val="0"/>
              </a:spcAft>
              <a:buSzPts val="1600"/>
              <a:buFont typeface="Proxima Nova"/>
              <a:buChar char="○"/>
              <a:defRPr sz="1600">
                <a:latin typeface="Proxima Nova"/>
                <a:ea typeface="Proxima Nova"/>
                <a:cs typeface="Proxima Nova"/>
                <a:sym typeface="Proxima Nova"/>
              </a:defRPr>
            </a:lvl2pPr>
            <a:lvl3pPr indent="-317500" lvl="2" marL="13716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04800" lvl="3" marL="1828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4pPr>
            <a:lvl5pPr indent="-304800" lvl="4" marL="22860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5pPr>
            <a:lvl6pPr indent="-304800" lvl="5" marL="27432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6pPr>
            <a:lvl7pPr indent="-304800" lvl="6" marL="32004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7pPr>
            <a:lvl8pPr indent="-304800" lvl="7" marL="36576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8pPr>
            <a:lvl9pPr indent="-304800" lvl="8" marL="4114800" rtl="0">
              <a:lnSpc>
                <a:spcPct val="115000"/>
              </a:lnSpc>
              <a:spcBef>
                <a:spcPts val="1600"/>
              </a:spcBef>
              <a:spcAft>
                <a:spcPts val="1600"/>
              </a:spcAft>
              <a:buSzPts val="1200"/>
              <a:buFont typeface="Proxima Nova"/>
              <a:buChar char="■"/>
              <a:defRPr sz="1200">
                <a:latin typeface="Proxima Nova"/>
                <a:ea typeface="Proxima Nova"/>
                <a:cs typeface="Proxima Nova"/>
                <a:sym typeface="Proxima Nova"/>
              </a:defRPr>
            </a:lvl9pPr>
          </a:lstStyle>
          <a:p/>
        </p:txBody>
      </p:sp>
      <p:pic>
        <p:nvPicPr>
          <p:cNvPr descr="GA-Cog-900.png" id="8" name="Google Shape;8;p1"/>
          <p:cNvPicPr preferRelativeResize="0"/>
          <p:nvPr/>
        </p:nvPicPr>
        <p:blipFill>
          <a:blip r:embed="rId1">
            <a:alphaModFix/>
          </a:blip>
          <a:stretch>
            <a:fillRect/>
          </a:stretch>
        </p:blipFill>
        <p:spPr>
          <a:xfrm>
            <a:off x="8370750" y="4701500"/>
            <a:ext cx="316051" cy="316051"/>
          </a:xfrm>
          <a:prstGeom prst="rect">
            <a:avLst/>
          </a:prstGeom>
          <a:noFill/>
          <a:ln>
            <a:noFill/>
          </a:ln>
        </p:spPr>
      </p:pic>
      <p:sp>
        <p:nvSpPr>
          <p:cNvPr id="9" name="Google Shape;9;p1"/>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solidFill>
                <a:srgbClr val="000000"/>
              </a:solidFill>
            </a:endParaRPr>
          </a:p>
        </p:txBody>
      </p:sp>
      <p:sp>
        <p:nvSpPr>
          <p:cNvPr id="10" name="Google Shape;10;p1"/>
          <p:cNvSpPr txBox="1"/>
          <p:nvPr>
            <p:ph idx="2" type="body"/>
          </p:nvPr>
        </p:nvSpPr>
        <p:spPr>
          <a:xfrm>
            <a:off x="4572000" y="4712925"/>
            <a:ext cx="3691800" cy="393600"/>
          </a:xfrm>
          <a:prstGeom prst="rect">
            <a:avLst/>
          </a:prstGeom>
          <a:noFill/>
          <a:ln>
            <a:noFill/>
          </a:ln>
        </p:spPr>
        <p:txBody>
          <a:bodyPr anchorCtr="0" anchor="ctr"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06B4A"/>
          </p15:clr>
        </p15:guide>
        <p15:guide id="2" pos="288">
          <p15:clr>
            <a:srgbClr val="F06B4A"/>
          </p15:clr>
        </p15:guide>
        <p15:guide id="3" pos="5472">
          <p15:clr>
            <a:srgbClr val="F06B4A"/>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7.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24.pn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37.pn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22.png"/><Relationship Id="rId5"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7.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ga.co/curriculum-feedbac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hyperlink" Target="https://codepen.io/GAmarketing/pen/NWWeNPw"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developer.mozilla.org/en-US/docs/Web/CSS/Media_Queries/Using_media_queries" TargetMode="Externa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codepen.io/collection/nRLZYB" TargetMode="External"/><Relationship Id="rId4" Type="http://schemas.openxmlformats.org/officeDocument/2006/relationships/hyperlink" Target="https://codepen.io/collection/XpWqqv/" TargetMode="External"/><Relationship Id="rId5" Type="http://schemas.openxmlformats.org/officeDocument/2006/relationships/hyperlink" Target="https://codepen.io/collection/DKEbbP/"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hyperlink" Target="https://codepen.io/GAmarketing/pen/BaavpoG" TargetMode="External"/><Relationship Id="rId4" Type="http://schemas.openxmlformats.org/officeDocument/2006/relationships/hyperlink" Target="https://codepen.io/GAmarketing/pen/WNNLRRq"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hyperlink" Target="https://css-tricks.com/rems-ems/" TargetMode="External"/><Relationship Id="rId4" Type="http://schemas.openxmlformats.org/officeDocument/2006/relationships/hyperlink" Target="http://zellwk.com/blog/rem-vs-em/" TargetMode="External"/><Relationship Id="rId5"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hyperlink" Target="https://drive.google.com/drive/folders/1gKVOGl6kqmerx156e_-LW1RVa6HEDycJ?usp=sharin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hyperlink" Target="https://drive.google.com/drive/folders/1rqQMUXrbUDOaS5FEC_bQ1aOTzpuATnyj?usp=sharing" TargetMode="External"/><Relationship Id="rId4" Type="http://schemas.openxmlformats.org/officeDocument/2006/relationships/hyperlink" Target="https://drive.google.com/drive/folders/1FOeHzIHcZ-cjs3ERpMSavZ7kYGL-oC3m?usp=sharin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 Id="rId3" Type="http://schemas.openxmlformats.org/officeDocument/2006/relationships/hyperlink" Target="https://drive.google.com/drive/folders/1H5wPU6aFhKSWGpimJp6-t3waBlkfNasx?usp=sharing"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 Id="rId3" Type="http://schemas.openxmlformats.org/officeDocument/2006/relationships/hyperlink" Target="https://drive.google.com/drive/folders/19w7bXlnJE-c5NW_4C7vlk4Yl7LAM-F5H?usp=sharing" TargetMode="External"/><Relationship Id="rId4" Type="http://schemas.openxmlformats.org/officeDocument/2006/relationships/hyperlink" Target="https://drive.google.com/drive/folders/108K1sN_Z1CYIxk_EVF2kND_mG0xCOZja?usp=sharin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hyperlink" Target="http://alistapart.com/article/responsive-web-design" TargetMode="External"/><Relationship Id="rId4" Type="http://schemas.openxmlformats.org/officeDocument/2006/relationships/hyperlink" Target="http://alistapart.com/article/responsive-web-design" TargetMode="External"/><Relationship Id="rId5" Type="http://schemas.openxmlformats.org/officeDocument/2006/relationships/hyperlink" Target="http://alistapart.com/article/responsive-web-desig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5"/>
          <p:cNvSpPr txBox="1"/>
          <p:nvPr>
            <p:ph type="title"/>
          </p:nvPr>
        </p:nvSpPr>
        <p:spPr>
          <a:xfrm>
            <a:off x="457200" y="1777050"/>
            <a:ext cx="7287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Responsive Design</a:t>
            </a:r>
            <a:endParaRPr/>
          </a:p>
        </p:txBody>
      </p:sp>
      <p:sp>
        <p:nvSpPr>
          <p:cNvPr id="298" name="Google Shape;298;p35"/>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Front-End Web Development</a:t>
            </a:r>
            <a:endParaRPr/>
          </a:p>
        </p:txBody>
      </p:sp>
      <p:pic>
        <p:nvPicPr>
          <p:cNvPr id="299" name="Google Shape;299;p35"/>
          <p:cNvPicPr preferRelativeResize="0"/>
          <p:nvPr/>
        </p:nvPicPr>
        <p:blipFill>
          <a:blip r:embed="rId3">
            <a:alphaModFix/>
          </a:blip>
          <a:stretch>
            <a:fillRect/>
          </a:stretch>
        </p:blipFill>
        <p:spPr>
          <a:xfrm>
            <a:off x="4572000" y="-50175"/>
            <a:ext cx="4709900" cy="4709900"/>
          </a:xfrm>
          <a:prstGeom prst="rect">
            <a:avLst/>
          </a:prstGeom>
          <a:noFill/>
          <a:ln>
            <a:noFill/>
          </a:ln>
          <a:effectLst>
            <a:outerShdw blurRad="57150" rotWithShape="0" algn="bl" dir="5400000" dist="114300">
              <a:srgbClr val="000000">
                <a:alpha val="15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44"/>
          <p:cNvPicPr preferRelativeResize="0"/>
          <p:nvPr/>
        </p:nvPicPr>
        <p:blipFill>
          <a:blip r:embed="rId3">
            <a:alphaModFix/>
          </a:blip>
          <a:stretch>
            <a:fillRect/>
          </a:stretch>
        </p:blipFill>
        <p:spPr>
          <a:xfrm>
            <a:off x="4687450" y="638200"/>
            <a:ext cx="3810076" cy="3810076"/>
          </a:xfrm>
          <a:prstGeom prst="rect">
            <a:avLst/>
          </a:prstGeom>
          <a:noFill/>
          <a:ln>
            <a:noFill/>
          </a:ln>
        </p:spPr>
      </p:pic>
      <p:sp>
        <p:nvSpPr>
          <p:cNvPr id="370" name="Google Shape;370;p44"/>
          <p:cNvSpPr txBox="1"/>
          <p:nvPr>
            <p:ph idx="4294967295" type="body"/>
          </p:nvPr>
        </p:nvSpPr>
        <p:spPr>
          <a:xfrm>
            <a:off x="457200" y="1143000"/>
            <a:ext cx="41148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Tablet/mobile phones have vertical orientations.</a:t>
            </a:r>
            <a:endParaRPr/>
          </a:p>
          <a:p>
            <a:pPr indent="0" lvl="0" marL="0" rtl="0" algn="l">
              <a:spcBef>
                <a:spcPts val="1600"/>
              </a:spcBef>
              <a:spcAft>
                <a:spcPts val="1600"/>
              </a:spcAft>
              <a:buNone/>
            </a:pPr>
            <a:r>
              <a:rPr lang="en"/>
              <a:t>Content should rely on having many rows of one item each. There’s not enough room for more!</a:t>
            </a:r>
            <a:endParaRPr/>
          </a:p>
        </p:txBody>
      </p:sp>
      <p:sp>
        <p:nvSpPr>
          <p:cNvPr id="371" name="Google Shape;371;p4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(Cont.)</a:t>
            </a:r>
            <a:endParaRPr/>
          </a:p>
        </p:txBody>
      </p:sp>
      <p:sp>
        <p:nvSpPr>
          <p:cNvPr id="372" name="Google Shape;372;p4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373" name="Google Shape;373;p4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pic>
        <p:nvPicPr>
          <p:cNvPr id="374" name="Google Shape;374;p44"/>
          <p:cNvPicPr preferRelativeResize="0"/>
          <p:nvPr/>
        </p:nvPicPr>
        <p:blipFill>
          <a:blip r:embed="rId4">
            <a:alphaModFix/>
          </a:blip>
          <a:stretch>
            <a:fillRect/>
          </a:stretch>
        </p:blipFill>
        <p:spPr>
          <a:xfrm rot="-5400000">
            <a:off x="5072075" y="2382613"/>
            <a:ext cx="3040824" cy="709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5"/>
          <p:cNvSpPr/>
          <p:nvPr/>
        </p:nvSpPr>
        <p:spPr>
          <a:xfrm>
            <a:off x="1761550" y="1073950"/>
            <a:ext cx="2252100" cy="490500"/>
          </a:xfrm>
          <a:prstGeom prst="roundRect">
            <a:avLst>
              <a:gd fmla="val 16667" name="adj"/>
            </a:avLst>
          </a:prstGeom>
          <a:solidFill>
            <a:srgbClr val="01799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Desktop</a:t>
            </a:r>
            <a:endParaRPr b="1" sz="1800">
              <a:solidFill>
                <a:srgbClr val="FFFFFF"/>
              </a:solidFill>
              <a:latin typeface="Proxima Nova"/>
              <a:ea typeface="Proxima Nova"/>
              <a:cs typeface="Proxima Nova"/>
              <a:sym typeface="Proxima Nova"/>
            </a:endParaRPr>
          </a:p>
        </p:txBody>
      </p:sp>
      <p:sp>
        <p:nvSpPr>
          <p:cNvPr id="380" name="Google Shape;380;p45"/>
          <p:cNvSpPr/>
          <p:nvPr/>
        </p:nvSpPr>
        <p:spPr>
          <a:xfrm>
            <a:off x="5794750" y="1073950"/>
            <a:ext cx="2252100" cy="490500"/>
          </a:xfrm>
          <a:prstGeom prst="roundRect">
            <a:avLst>
              <a:gd fmla="val 16667" name="adj"/>
            </a:avLst>
          </a:prstGeom>
          <a:solidFill>
            <a:srgbClr val="01799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Mobile</a:t>
            </a:r>
            <a:endParaRPr b="1" sz="1800">
              <a:solidFill>
                <a:srgbClr val="FFFFFF"/>
              </a:solidFill>
              <a:latin typeface="Proxima Nova"/>
              <a:ea typeface="Proxima Nova"/>
              <a:cs typeface="Proxima Nova"/>
              <a:sym typeface="Proxima Nova"/>
            </a:endParaRPr>
          </a:p>
        </p:txBody>
      </p:sp>
      <p:sp>
        <p:nvSpPr>
          <p:cNvPr id="381" name="Google Shape;381;p4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382" name="Google Shape;382;p45"/>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Mobile Design: FTC.gov</a:t>
            </a:r>
            <a:endParaRPr/>
          </a:p>
        </p:txBody>
      </p:sp>
      <p:pic>
        <p:nvPicPr>
          <p:cNvPr id="383" name="Google Shape;383;p45"/>
          <p:cNvPicPr preferRelativeResize="0"/>
          <p:nvPr/>
        </p:nvPicPr>
        <p:blipFill>
          <a:blip r:embed="rId3">
            <a:alphaModFix/>
          </a:blip>
          <a:stretch>
            <a:fillRect/>
          </a:stretch>
        </p:blipFill>
        <p:spPr>
          <a:xfrm>
            <a:off x="582500" y="1741950"/>
            <a:ext cx="4610188" cy="2699163"/>
          </a:xfrm>
          <a:prstGeom prst="rect">
            <a:avLst/>
          </a:prstGeom>
          <a:noFill/>
          <a:ln cap="flat" cmpd="sng" w="9525">
            <a:solidFill>
              <a:srgbClr val="B7B7B7"/>
            </a:solidFill>
            <a:prstDash val="solid"/>
            <a:round/>
            <a:headEnd len="sm" w="sm" type="none"/>
            <a:tailEnd len="sm" w="sm" type="none"/>
          </a:ln>
        </p:spPr>
      </p:pic>
      <p:pic>
        <p:nvPicPr>
          <p:cNvPr id="384" name="Google Shape;384;p45"/>
          <p:cNvPicPr preferRelativeResize="0"/>
          <p:nvPr/>
        </p:nvPicPr>
        <p:blipFill>
          <a:blip r:embed="rId4">
            <a:alphaModFix/>
          </a:blip>
          <a:stretch>
            <a:fillRect/>
          </a:stretch>
        </p:blipFill>
        <p:spPr>
          <a:xfrm>
            <a:off x="5855640" y="1741950"/>
            <a:ext cx="2130318" cy="2650868"/>
          </a:xfrm>
          <a:prstGeom prst="rect">
            <a:avLst/>
          </a:prstGeom>
          <a:noFill/>
          <a:ln cap="flat" cmpd="sng" w="9525">
            <a:solidFill>
              <a:srgbClr val="B7B7B7"/>
            </a:solidFill>
            <a:prstDash val="solid"/>
            <a:round/>
            <a:headEnd len="sm" w="sm" type="none"/>
            <a:tailEnd len="sm" w="sm" type="none"/>
          </a:ln>
        </p:spPr>
      </p:pic>
      <p:sp>
        <p:nvSpPr>
          <p:cNvPr id="385" name="Google Shape;385;p45"/>
          <p:cNvSpPr/>
          <p:nvPr/>
        </p:nvSpPr>
        <p:spPr>
          <a:xfrm>
            <a:off x="1487350" y="1016350"/>
            <a:ext cx="605700" cy="605700"/>
          </a:xfrm>
          <a:prstGeom prst="ellipse">
            <a:avLst/>
          </a:prstGeom>
          <a:solidFill>
            <a:srgbClr val="FFFFFF"/>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6" name="Google Shape;386;p45"/>
          <p:cNvPicPr preferRelativeResize="0"/>
          <p:nvPr/>
        </p:nvPicPr>
        <p:blipFill>
          <a:blip r:embed="rId5">
            <a:alphaModFix/>
          </a:blip>
          <a:stretch>
            <a:fillRect/>
          </a:stretch>
        </p:blipFill>
        <p:spPr>
          <a:xfrm>
            <a:off x="1593401" y="1122400"/>
            <a:ext cx="393600" cy="393600"/>
          </a:xfrm>
          <a:prstGeom prst="rect">
            <a:avLst/>
          </a:prstGeom>
          <a:noFill/>
          <a:ln>
            <a:noFill/>
          </a:ln>
        </p:spPr>
      </p:pic>
      <p:sp>
        <p:nvSpPr>
          <p:cNvPr id="387" name="Google Shape;387;p45"/>
          <p:cNvSpPr/>
          <p:nvPr/>
        </p:nvSpPr>
        <p:spPr>
          <a:xfrm>
            <a:off x="5549150" y="1016350"/>
            <a:ext cx="605700" cy="605700"/>
          </a:xfrm>
          <a:prstGeom prst="ellipse">
            <a:avLst/>
          </a:prstGeom>
          <a:solidFill>
            <a:srgbClr val="FFFFFF"/>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 name="Google Shape;388;p45"/>
          <p:cNvPicPr preferRelativeResize="0"/>
          <p:nvPr/>
        </p:nvPicPr>
        <p:blipFill>
          <a:blip r:embed="rId6">
            <a:alphaModFix/>
          </a:blip>
          <a:stretch>
            <a:fillRect/>
          </a:stretch>
        </p:blipFill>
        <p:spPr>
          <a:xfrm>
            <a:off x="5622350" y="1089550"/>
            <a:ext cx="459299" cy="459299"/>
          </a:xfrm>
          <a:prstGeom prst="rect">
            <a:avLst/>
          </a:prstGeom>
          <a:noFill/>
          <a:ln>
            <a:noFill/>
          </a:ln>
        </p:spPr>
      </p:pic>
      <p:pic>
        <p:nvPicPr>
          <p:cNvPr id="389" name="Google Shape;389;p45"/>
          <p:cNvPicPr preferRelativeResize="0"/>
          <p:nvPr/>
        </p:nvPicPr>
        <p:blipFill>
          <a:blip r:embed="rId7">
            <a:alphaModFix/>
          </a:blip>
          <a:stretch>
            <a:fillRect/>
          </a:stretch>
        </p:blipFill>
        <p:spPr>
          <a:xfrm>
            <a:off x="8046850" y="81825"/>
            <a:ext cx="639275" cy="639275"/>
          </a:xfrm>
          <a:prstGeom prst="rect">
            <a:avLst/>
          </a:prstGeom>
          <a:noFill/>
          <a:ln>
            <a:noFill/>
          </a:ln>
        </p:spPr>
      </p:pic>
      <p:sp>
        <p:nvSpPr>
          <p:cNvPr id="390" name="Google Shape;390;p4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4" name="Shape 394"/>
        <p:cNvGrpSpPr/>
        <p:nvPr/>
      </p:nvGrpSpPr>
      <p:grpSpPr>
        <a:xfrm>
          <a:off x="0" y="0"/>
          <a:ext cx="0" cy="0"/>
          <a:chOff x="0" y="0"/>
          <a:chExt cx="0" cy="0"/>
        </a:xfrm>
      </p:grpSpPr>
      <p:pic>
        <p:nvPicPr>
          <p:cNvPr id="395" name="Google Shape;395;p46"/>
          <p:cNvPicPr preferRelativeResize="0"/>
          <p:nvPr/>
        </p:nvPicPr>
        <p:blipFill>
          <a:blip r:embed="rId3">
            <a:alphaModFix/>
          </a:blip>
          <a:stretch>
            <a:fillRect/>
          </a:stretch>
        </p:blipFill>
        <p:spPr>
          <a:xfrm>
            <a:off x="5748275" y="1741950"/>
            <a:ext cx="2345049" cy="2699175"/>
          </a:xfrm>
          <a:prstGeom prst="rect">
            <a:avLst/>
          </a:prstGeom>
          <a:noFill/>
          <a:ln cap="flat" cmpd="sng" w="9525">
            <a:solidFill>
              <a:srgbClr val="B7B7B7"/>
            </a:solidFill>
            <a:prstDash val="solid"/>
            <a:round/>
            <a:headEnd len="sm" w="sm" type="none"/>
            <a:tailEnd len="sm" w="sm" type="none"/>
          </a:ln>
        </p:spPr>
      </p:pic>
      <p:pic>
        <p:nvPicPr>
          <p:cNvPr id="396" name="Google Shape;396;p46"/>
          <p:cNvPicPr preferRelativeResize="0"/>
          <p:nvPr/>
        </p:nvPicPr>
        <p:blipFill>
          <a:blip r:embed="rId4">
            <a:alphaModFix/>
          </a:blip>
          <a:stretch>
            <a:fillRect/>
          </a:stretch>
        </p:blipFill>
        <p:spPr>
          <a:xfrm>
            <a:off x="463100" y="1741950"/>
            <a:ext cx="4848994" cy="2699174"/>
          </a:xfrm>
          <a:prstGeom prst="rect">
            <a:avLst/>
          </a:prstGeom>
          <a:noFill/>
          <a:ln cap="flat" cmpd="sng" w="9525">
            <a:solidFill>
              <a:srgbClr val="B7B7B7"/>
            </a:solidFill>
            <a:prstDash val="solid"/>
            <a:round/>
            <a:headEnd len="sm" w="sm" type="none"/>
            <a:tailEnd len="sm" w="sm" type="none"/>
          </a:ln>
        </p:spPr>
      </p:pic>
      <p:sp>
        <p:nvSpPr>
          <p:cNvPr id="397" name="Google Shape;397;p46"/>
          <p:cNvSpPr/>
          <p:nvPr/>
        </p:nvSpPr>
        <p:spPr>
          <a:xfrm>
            <a:off x="1761550" y="1073950"/>
            <a:ext cx="2252100" cy="490500"/>
          </a:xfrm>
          <a:prstGeom prst="roundRect">
            <a:avLst>
              <a:gd fmla="val 16667" name="adj"/>
            </a:avLst>
          </a:prstGeom>
          <a:solidFill>
            <a:srgbClr val="01799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Desktop</a:t>
            </a:r>
            <a:endParaRPr b="1" sz="1800">
              <a:solidFill>
                <a:srgbClr val="FFFFFF"/>
              </a:solidFill>
              <a:latin typeface="Proxima Nova"/>
              <a:ea typeface="Proxima Nova"/>
              <a:cs typeface="Proxima Nova"/>
              <a:sym typeface="Proxima Nova"/>
            </a:endParaRPr>
          </a:p>
        </p:txBody>
      </p:sp>
      <p:sp>
        <p:nvSpPr>
          <p:cNvPr id="398" name="Google Shape;398;p46"/>
          <p:cNvSpPr/>
          <p:nvPr/>
        </p:nvSpPr>
        <p:spPr>
          <a:xfrm>
            <a:off x="5794750" y="1073950"/>
            <a:ext cx="2252100" cy="490500"/>
          </a:xfrm>
          <a:prstGeom prst="roundRect">
            <a:avLst>
              <a:gd fmla="val 16667" name="adj"/>
            </a:avLst>
          </a:prstGeom>
          <a:solidFill>
            <a:srgbClr val="01799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Mobile</a:t>
            </a:r>
            <a:endParaRPr b="1" sz="1800">
              <a:solidFill>
                <a:srgbClr val="FFFFFF"/>
              </a:solidFill>
              <a:latin typeface="Proxima Nova"/>
              <a:ea typeface="Proxima Nova"/>
              <a:cs typeface="Proxima Nova"/>
              <a:sym typeface="Proxima Nova"/>
            </a:endParaRPr>
          </a:p>
        </p:txBody>
      </p:sp>
      <p:sp>
        <p:nvSpPr>
          <p:cNvPr id="399" name="Google Shape;399;p46"/>
          <p:cNvSpPr/>
          <p:nvPr/>
        </p:nvSpPr>
        <p:spPr>
          <a:xfrm>
            <a:off x="1487350" y="1016350"/>
            <a:ext cx="605700" cy="605700"/>
          </a:xfrm>
          <a:prstGeom prst="ellipse">
            <a:avLst/>
          </a:prstGeom>
          <a:solidFill>
            <a:srgbClr val="FFFFFF"/>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46"/>
          <p:cNvPicPr preferRelativeResize="0"/>
          <p:nvPr/>
        </p:nvPicPr>
        <p:blipFill>
          <a:blip r:embed="rId5">
            <a:alphaModFix/>
          </a:blip>
          <a:stretch>
            <a:fillRect/>
          </a:stretch>
        </p:blipFill>
        <p:spPr>
          <a:xfrm>
            <a:off x="1593401" y="1122400"/>
            <a:ext cx="393600" cy="393600"/>
          </a:xfrm>
          <a:prstGeom prst="rect">
            <a:avLst/>
          </a:prstGeom>
          <a:noFill/>
          <a:ln>
            <a:noFill/>
          </a:ln>
        </p:spPr>
      </p:pic>
      <p:sp>
        <p:nvSpPr>
          <p:cNvPr id="401" name="Google Shape;401;p46"/>
          <p:cNvSpPr/>
          <p:nvPr/>
        </p:nvSpPr>
        <p:spPr>
          <a:xfrm>
            <a:off x="5549150" y="1016350"/>
            <a:ext cx="605700" cy="605700"/>
          </a:xfrm>
          <a:prstGeom prst="ellipse">
            <a:avLst/>
          </a:prstGeom>
          <a:solidFill>
            <a:srgbClr val="FFFFFF"/>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2" name="Google Shape;402;p46"/>
          <p:cNvPicPr preferRelativeResize="0"/>
          <p:nvPr/>
        </p:nvPicPr>
        <p:blipFill>
          <a:blip r:embed="rId6">
            <a:alphaModFix/>
          </a:blip>
          <a:stretch>
            <a:fillRect/>
          </a:stretch>
        </p:blipFill>
        <p:spPr>
          <a:xfrm>
            <a:off x="5622350" y="1089550"/>
            <a:ext cx="459299" cy="459299"/>
          </a:xfrm>
          <a:prstGeom prst="rect">
            <a:avLst/>
          </a:prstGeom>
          <a:noFill/>
          <a:ln>
            <a:noFill/>
          </a:ln>
        </p:spPr>
      </p:pic>
      <p:sp>
        <p:nvSpPr>
          <p:cNvPr id="403" name="Google Shape;403;p46"/>
          <p:cNvSpPr txBox="1"/>
          <p:nvPr>
            <p:ph type="title"/>
          </p:nvPr>
        </p:nvSpPr>
        <p:spPr>
          <a:xfrm>
            <a:off x="908850" y="237050"/>
            <a:ext cx="58089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 Good Mobile Design: Twitter.com</a:t>
            </a:r>
            <a:endParaRPr/>
          </a:p>
        </p:txBody>
      </p:sp>
      <p:sp>
        <p:nvSpPr>
          <p:cNvPr id="404" name="Google Shape;404;p4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405" name="Google Shape;405;p46"/>
          <p:cNvPicPr preferRelativeResize="0"/>
          <p:nvPr/>
        </p:nvPicPr>
        <p:blipFill>
          <a:blip r:embed="rId7">
            <a:alphaModFix/>
          </a:blip>
          <a:stretch>
            <a:fillRect/>
          </a:stretch>
        </p:blipFill>
        <p:spPr>
          <a:xfrm>
            <a:off x="8046850" y="81825"/>
            <a:ext cx="639277" cy="639277"/>
          </a:xfrm>
          <a:prstGeom prst="rect">
            <a:avLst/>
          </a:prstGeom>
          <a:noFill/>
          <a:ln>
            <a:noFill/>
          </a:ln>
        </p:spPr>
      </p:pic>
      <p:sp>
        <p:nvSpPr>
          <p:cNvPr id="406" name="Google Shape;406;p4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 Sizes</a:t>
            </a:r>
            <a:endParaRPr/>
          </a:p>
        </p:txBody>
      </p:sp>
      <p:sp>
        <p:nvSpPr>
          <p:cNvPr id="412" name="Google Shape;412;p47"/>
          <p:cNvSpPr txBox="1"/>
          <p:nvPr>
            <p:ph idx="4294967295" type="body"/>
          </p:nvPr>
        </p:nvSpPr>
        <p:spPr>
          <a:xfrm>
            <a:off x="457200" y="914400"/>
            <a:ext cx="8219100" cy="32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Think about device widths and CSS cascading. How would we target these? </a:t>
            </a:r>
            <a:endParaRPr>
              <a:solidFill>
                <a:schemeClr val="dk1"/>
              </a:solidFill>
            </a:endParaRPr>
          </a:p>
          <a:p>
            <a:pPr indent="0" lvl="0" marL="0" rtl="0" algn="l">
              <a:spcBef>
                <a:spcPts val="0"/>
              </a:spcBef>
              <a:spcAft>
                <a:spcPts val="0"/>
              </a:spcAft>
              <a:buNone/>
            </a:pPr>
            <a:r>
              <a:t/>
            </a:r>
            <a:endParaRPr>
              <a:solidFill>
                <a:schemeClr val="dk1"/>
              </a:solidFill>
            </a:endParaRPr>
          </a:p>
          <a:p>
            <a:pPr indent="-342900" lvl="0" marL="457200" rtl="0" algn="l">
              <a:spcBef>
                <a:spcPts val="0"/>
              </a:spcBef>
              <a:spcAft>
                <a:spcPts val="0"/>
              </a:spcAft>
              <a:buSzPts val="1800"/>
              <a:buChar char="●"/>
            </a:pPr>
            <a:r>
              <a:rPr lang="en"/>
              <a:t>iPhone SE/iPhone 5S = 320px</a:t>
            </a:r>
            <a:endParaRPr/>
          </a:p>
          <a:p>
            <a:pPr indent="-342900" lvl="0" marL="457200" rtl="0" algn="l">
              <a:spcBef>
                <a:spcPts val="0"/>
              </a:spcBef>
              <a:spcAft>
                <a:spcPts val="0"/>
              </a:spcAft>
              <a:buSzPts val="1800"/>
              <a:buChar char="●"/>
            </a:pPr>
            <a:r>
              <a:rPr lang="en"/>
              <a:t>Galaxy/iPhone 6 = 380px - 400px</a:t>
            </a:r>
            <a:endParaRPr/>
          </a:p>
          <a:p>
            <a:pPr indent="-342900" lvl="0" marL="457200" rtl="0" algn="l">
              <a:spcBef>
                <a:spcPts val="0"/>
              </a:spcBef>
              <a:spcAft>
                <a:spcPts val="0"/>
              </a:spcAft>
              <a:buSzPts val="1800"/>
              <a:buChar char="●"/>
            </a:pPr>
            <a:r>
              <a:rPr lang="en"/>
              <a:t>iPhone 6+, Galaxy Note = 420px</a:t>
            </a:r>
            <a:endParaRPr/>
          </a:p>
          <a:p>
            <a:pPr indent="-342900" lvl="0" marL="457200" rtl="0" algn="l">
              <a:spcBef>
                <a:spcPts val="0"/>
              </a:spcBef>
              <a:spcAft>
                <a:spcPts val="0"/>
              </a:spcAft>
              <a:buSzPts val="1800"/>
              <a:buChar char="●"/>
            </a:pPr>
            <a:r>
              <a:rPr lang="en"/>
              <a:t>Phablet/tablet = 500px–650px</a:t>
            </a:r>
            <a:endParaRPr/>
          </a:p>
          <a:p>
            <a:pPr indent="-342900" lvl="0" marL="457200" rtl="0" algn="l">
              <a:spcBef>
                <a:spcPts val="0"/>
              </a:spcBef>
              <a:spcAft>
                <a:spcPts val="0"/>
              </a:spcAft>
              <a:buSzPts val="1800"/>
              <a:buChar char="●"/>
            </a:pPr>
            <a:r>
              <a:rPr lang="en"/>
              <a:t>iPad/iPad mini = 768px</a:t>
            </a:r>
            <a:endParaRPr/>
          </a:p>
          <a:p>
            <a:pPr indent="-342900" lvl="0" marL="457200" rtl="0" algn="l">
              <a:spcBef>
                <a:spcPts val="0"/>
              </a:spcBef>
              <a:spcAft>
                <a:spcPts val="0"/>
              </a:spcAft>
              <a:buSzPts val="1800"/>
              <a:buChar char="●"/>
            </a:pPr>
            <a:r>
              <a:rPr lang="en"/>
              <a:t>Laptops = 960px</a:t>
            </a:r>
            <a:r>
              <a:rPr lang="en">
                <a:solidFill>
                  <a:schemeClr val="dk1"/>
                </a:solidFill>
              </a:rPr>
              <a:t>–</a:t>
            </a:r>
            <a:r>
              <a:rPr lang="en"/>
              <a:t>1200px</a:t>
            </a:r>
            <a:endParaRPr/>
          </a:p>
          <a:p>
            <a:pPr indent="-342900" lvl="0" marL="457200" rtl="0" algn="l">
              <a:spcBef>
                <a:spcPts val="0"/>
              </a:spcBef>
              <a:spcAft>
                <a:spcPts val="0"/>
              </a:spcAft>
              <a:buSzPts val="1800"/>
              <a:buChar char="●"/>
            </a:pPr>
            <a:r>
              <a:rPr lang="en"/>
              <a:t>Desktops = 1024px</a:t>
            </a:r>
            <a:r>
              <a:rPr lang="en">
                <a:solidFill>
                  <a:schemeClr val="dk1"/>
                </a:solidFill>
              </a:rPr>
              <a:t>–</a:t>
            </a:r>
            <a:r>
              <a:rPr lang="en"/>
              <a:t>1800px</a:t>
            </a:r>
            <a:endParaRPr/>
          </a:p>
          <a:p>
            <a:pPr indent="0" lvl="0" marL="0" rtl="0" algn="l">
              <a:spcBef>
                <a:spcPts val="0"/>
              </a:spcBef>
              <a:spcAft>
                <a:spcPts val="0"/>
              </a:spcAft>
              <a:buNone/>
            </a:pPr>
            <a:r>
              <a:t/>
            </a:r>
            <a:endParaRPr/>
          </a:p>
        </p:txBody>
      </p:sp>
      <p:sp>
        <p:nvSpPr>
          <p:cNvPr id="413" name="Google Shape;413;p4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414" name="Google Shape;414;p4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Device Grouping</a:t>
            </a:r>
            <a:endParaRPr/>
          </a:p>
          <a:p>
            <a:pPr indent="0" lvl="0" marL="0" rtl="0" algn="l">
              <a:spcBef>
                <a:spcPts val="0"/>
              </a:spcBef>
              <a:spcAft>
                <a:spcPts val="0"/>
              </a:spcAft>
              <a:buNone/>
            </a:pPr>
            <a:r>
              <a:t/>
            </a:r>
            <a:endParaRPr/>
          </a:p>
        </p:txBody>
      </p:sp>
      <p:sp>
        <p:nvSpPr>
          <p:cNvPr id="420" name="Google Shape;420;p4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pic>
        <p:nvPicPr>
          <p:cNvPr id="421" name="Google Shape;421;p48"/>
          <p:cNvPicPr preferRelativeResize="0"/>
          <p:nvPr/>
        </p:nvPicPr>
        <p:blipFill>
          <a:blip r:embed="rId3">
            <a:alphaModFix/>
          </a:blip>
          <a:stretch>
            <a:fillRect/>
          </a:stretch>
        </p:blipFill>
        <p:spPr>
          <a:xfrm>
            <a:off x="389575" y="853075"/>
            <a:ext cx="8364825" cy="35550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9"/>
          <p:cNvSpPr/>
          <p:nvPr/>
        </p:nvSpPr>
        <p:spPr>
          <a:xfrm>
            <a:off x="418200" y="2492075"/>
            <a:ext cx="2133000" cy="338100"/>
          </a:xfrm>
          <a:prstGeom prst="roundRect">
            <a:avLst>
              <a:gd fmla="val 16667" name="adj"/>
            </a:avLst>
          </a:prstGeom>
          <a:solidFill>
            <a:srgbClr val="01799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Proxima Nova"/>
                <a:ea typeface="Proxima Nova"/>
                <a:cs typeface="Proxima Nova"/>
                <a:sym typeface="Proxima Nova"/>
              </a:rPr>
              <a:t>Phones</a:t>
            </a:r>
            <a:endParaRPr b="1" sz="1600">
              <a:solidFill>
                <a:srgbClr val="FFFFFF"/>
              </a:solidFill>
              <a:latin typeface="Proxima Nova"/>
              <a:ea typeface="Proxima Nova"/>
              <a:cs typeface="Proxima Nova"/>
              <a:sym typeface="Proxima Nova"/>
            </a:endParaRPr>
          </a:p>
        </p:txBody>
      </p:sp>
      <p:sp>
        <p:nvSpPr>
          <p:cNvPr id="427" name="Google Shape;427;p4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Device Grouping</a:t>
            </a:r>
            <a:endParaRPr/>
          </a:p>
        </p:txBody>
      </p:sp>
      <p:sp>
        <p:nvSpPr>
          <p:cNvPr id="428" name="Google Shape;428;p4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429" name="Google Shape;429;p49"/>
          <p:cNvSpPr txBox="1"/>
          <p:nvPr>
            <p:ph idx="4294967295" type="body"/>
          </p:nvPr>
        </p:nvSpPr>
        <p:spPr>
          <a:xfrm>
            <a:off x="126750" y="2912513"/>
            <a:ext cx="2815500" cy="107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iPhone SE/iPhone 5S = 320px</a:t>
            </a:r>
            <a:endParaRPr sz="1400"/>
          </a:p>
          <a:p>
            <a:pPr indent="0" lvl="0" marL="0" rtl="0" algn="ctr">
              <a:spcBef>
                <a:spcPts val="0"/>
              </a:spcBef>
              <a:spcAft>
                <a:spcPts val="0"/>
              </a:spcAft>
              <a:buNone/>
            </a:pPr>
            <a:r>
              <a:rPr lang="en" sz="1400"/>
              <a:t>Galaxy/iPhone 6 = 380px</a:t>
            </a:r>
            <a:r>
              <a:rPr lang="en" sz="1400">
                <a:solidFill>
                  <a:schemeClr val="dk1"/>
                </a:solidFill>
              </a:rPr>
              <a:t>–</a:t>
            </a:r>
            <a:r>
              <a:rPr lang="en" sz="1400"/>
              <a:t> 400px</a:t>
            </a:r>
            <a:endParaRPr sz="1400"/>
          </a:p>
          <a:p>
            <a:pPr indent="0" lvl="0" marL="0" rtl="0" algn="ctr">
              <a:spcBef>
                <a:spcPts val="0"/>
              </a:spcBef>
              <a:spcAft>
                <a:spcPts val="0"/>
              </a:spcAft>
              <a:buNone/>
            </a:pPr>
            <a:r>
              <a:rPr lang="en" sz="1400"/>
              <a:t>iPhone 6+/Galaxy Note = 420px</a:t>
            </a:r>
            <a:br>
              <a:rPr lang="en" sz="1400"/>
            </a:br>
            <a:endParaRPr sz="1400"/>
          </a:p>
          <a:p>
            <a:pPr indent="0" lvl="0" marL="0" rtl="0" algn="ctr">
              <a:spcBef>
                <a:spcPts val="0"/>
              </a:spcBef>
              <a:spcAft>
                <a:spcPts val="0"/>
              </a:spcAft>
              <a:buNone/>
            </a:pPr>
            <a:r>
              <a:t/>
            </a:r>
            <a:endParaRPr sz="1400"/>
          </a:p>
        </p:txBody>
      </p:sp>
      <p:sp>
        <p:nvSpPr>
          <p:cNvPr id="430" name="Google Shape;430;p49"/>
          <p:cNvSpPr txBox="1"/>
          <p:nvPr/>
        </p:nvSpPr>
        <p:spPr>
          <a:xfrm>
            <a:off x="3737450" y="1664500"/>
            <a:ext cx="427500" cy="57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b="1" sz="3000">
              <a:latin typeface="Proxima Nova"/>
              <a:ea typeface="Proxima Nova"/>
              <a:cs typeface="Proxima Nova"/>
              <a:sym typeface="Proxima Nova"/>
            </a:endParaRPr>
          </a:p>
        </p:txBody>
      </p:sp>
      <p:pic>
        <p:nvPicPr>
          <p:cNvPr id="431" name="Google Shape;431;p49"/>
          <p:cNvPicPr preferRelativeResize="0"/>
          <p:nvPr/>
        </p:nvPicPr>
        <p:blipFill>
          <a:blip r:embed="rId3">
            <a:alphaModFix/>
          </a:blip>
          <a:stretch>
            <a:fillRect/>
          </a:stretch>
        </p:blipFill>
        <p:spPr>
          <a:xfrm>
            <a:off x="6099150" y="455075"/>
            <a:ext cx="2375101" cy="2375101"/>
          </a:xfrm>
          <a:prstGeom prst="rect">
            <a:avLst/>
          </a:prstGeom>
          <a:noFill/>
          <a:ln>
            <a:noFill/>
          </a:ln>
        </p:spPr>
      </p:pic>
      <p:sp>
        <p:nvSpPr>
          <p:cNvPr id="432" name="Google Shape;432;p49"/>
          <p:cNvSpPr txBox="1"/>
          <p:nvPr/>
        </p:nvSpPr>
        <p:spPr>
          <a:xfrm>
            <a:off x="2973075" y="2912521"/>
            <a:ext cx="2774100" cy="85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Phablet/tablet = 500px–650px</a:t>
            </a:r>
            <a:endParaRPr>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iPad/iPad mini = 768px</a:t>
            </a:r>
            <a:endParaRPr>
              <a:latin typeface="Proxima Nova"/>
              <a:ea typeface="Proxima Nova"/>
              <a:cs typeface="Proxima Nova"/>
              <a:sym typeface="Proxima Nova"/>
            </a:endParaRPr>
          </a:p>
        </p:txBody>
      </p:sp>
      <p:sp>
        <p:nvSpPr>
          <p:cNvPr id="433" name="Google Shape;433;p49"/>
          <p:cNvSpPr txBox="1"/>
          <p:nvPr/>
        </p:nvSpPr>
        <p:spPr>
          <a:xfrm>
            <a:off x="5856450" y="2912521"/>
            <a:ext cx="2860500" cy="85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Laptops = 960px–1200px</a:t>
            </a:r>
            <a:br>
              <a:rPr lang="en">
                <a:solidFill>
                  <a:schemeClr val="dk1"/>
                </a:solidFill>
                <a:latin typeface="Proxima Nova"/>
                <a:ea typeface="Proxima Nova"/>
                <a:cs typeface="Proxima Nova"/>
                <a:sym typeface="Proxima Nova"/>
              </a:rPr>
            </a:br>
            <a:r>
              <a:rPr lang="en">
                <a:solidFill>
                  <a:schemeClr val="dk1"/>
                </a:solidFill>
                <a:latin typeface="Proxima Nova"/>
                <a:ea typeface="Proxima Nova"/>
                <a:cs typeface="Proxima Nova"/>
                <a:sym typeface="Proxima Nova"/>
              </a:rPr>
              <a:t>Desktop = 1024px–1800px</a:t>
            </a:r>
            <a:endParaRPr>
              <a:solidFill>
                <a:schemeClr val="dk1"/>
              </a:solidFill>
              <a:latin typeface="Proxima Nova"/>
              <a:ea typeface="Proxima Nova"/>
              <a:cs typeface="Proxima Nova"/>
              <a:sym typeface="Proxima Nova"/>
            </a:endParaRPr>
          </a:p>
        </p:txBody>
      </p:sp>
      <p:pic>
        <p:nvPicPr>
          <p:cNvPr id="434" name="Google Shape;434;p49"/>
          <p:cNvPicPr preferRelativeResize="0"/>
          <p:nvPr/>
        </p:nvPicPr>
        <p:blipFill>
          <a:blip r:embed="rId4">
            <a:alphaModFix/>
          </a:blip>
          <a:stretch>
            <a:fillRect/>
          </a:stretch>
        </p:blipFill>
        <p:spPr>
          <a:xfrm>
            <a:off x="844588" y="1073675"/>
            <a:ext cx="1280225" cy="1280225"/>
          </a:xfrm>
          <a:prstGeom prst="rect">
            <a:avLst/>
          </a:prstGeom>
          <a:noFill/>
          <a:ln>
            <a:noFill/>
          </a:ln>
        </p:spPr>
      </p:pic>
      <p:pic>
        <p:nvPicPr>
          <p:cNvPr id="435" name="Google Shape;435;p49"/>
          <p:cNvPicPr preferRelativeResize="0"/>
          <p:nvPr/>
        </p:nvPicPr>
        <p:blipFill>
          <a:blip r:embed="rId5">
            <a:alphaModFix/>
          </a:blip>
          <a:stretch>
            <a:fillRect/>
          </a:stretch>
        </p:blipFill>
        <p:spPr>
          <a:xfrm>
            <a:off x="3603912" y="765725"/>
            <a:ext cx="1588175" cy="1588175"/>
          </a:xfrm>
          <a:prstGeom prst="rect">
            <a:avLst/>
          </a:prstGeom>
          <a:noFill/>
          <a:ln>
            <a:noFill/>
          </a:ln>
        </p:spPr>
      </p:pic>
      <p:sp>
        <p:nvSpPr>
          <p:cNvPr id="436" name="Google Shape;436;p49"/>
          <p:cNvSpPr/>
          <p:nvPr/>
        </p:nvSpPr>
        <p:spPr>
          <a:xfrm>
            <a:off x="6220200" y="2492075"/>
            <a:ext cx="2133000" cy="338100"/>
          </a:xfrm>
          <a:prstGeom prst="roundRect">
            <a:avLst>
              <a:gd fmla="val 16667" name="adj"/>
            </a:avLst>
          </a:prstGeom>
          <a:solidFill>
            <a:srgbClr val="01799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Proxima Nova"/>
                <a:ea typeface="Proxima Nova"/>
                <a:cs typeface="Proxima Nova"/>
                <a:sym typeface="Proxima Nova"/>
              </a:rPr>
              <a:t>Laptops &amp; Desktops</a:t>
            </a:r>
            <a:endParaRPr b="1" sz="1600">
              <a:solidFill>
                <a:srgbClr val="FFFFFF"/>
              </a:solidFill>
              <a:latin typeface="Proxima Nova"/>
              <a:ea typeface="Proxima Nova"/>
              <a:cs typeface="Proxima Nova"/>
              <a:sym typeface="Proxima Nova"/>
            </a:endParaRPr>
          </a:p>
        </p:txBody>
      </p:sp>
      <p:sp>
        <p:nvSpPr>
          <p:cNvPr id="437" name="Google Shape;437;p49"/>
          <p:cNvSpPr/>
          <p:nvPr/>
        </p:nvSpPr>
        <p:spPr>
          <a:xfrm>
            <a:off x="3331488" y="2492075"/>
            <a:ext cx="2133000" cy="338100"/>
          </a:xfrm>
          <a:prstGeom prst="roundRect">
            <a:avLst>
              <a:gd fmla="val 16667" name="adj"/>
            </a:avLst>
          </a:prstGeom>
          <a:solidFill>
            <a:srgbClr val="01799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Proxima Nova"/>
                <a:ea typeface="Proxima Nova"/>
                <a:cs typeface="Proxima Nova"/>
                <a:sym typeface="Proxima Nova"/>
              </a:rPr>
              <a:t>Tablets</a:t>
            </a:r>
            <a:endParaRPr b="1" sz="1600">
              <a:solidFill>
                <a:srgbClr val="FFFFFF"/>
              </a:solidFill>
              <a:latin typeface="Proxima Nova"/>
              <a:ea typeface="Proxima Nova"/>
              <a:cs typeface="Proxima Nova"/>
              <a:sym typeface="Proxima Nova"/>
            </a:endParaRPr>
          </a:p>
        </p:txBody>
      </p:sp>
      <p:sp>
        <p:nvSpPr>
          <p:cNvPr id="438" name="Google Shape;438;p4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Breakpoints</a:t>
            </a:r>
            <a:endParaRPr/>
          </a:p>
        </p:txBody>
      </p:sp>
      <p:sp>
        <p:nvSpPr>
          <p:cNvPr id="444" name="Google Shape;444;p50"/>
          <p:cNvSpPr txBox="1"/>
          <p:nvPr>
            <p:ph idx="4294967295" type="body"/>
          </p:nvPr>
        </p:nvSpPr>
        <p:spPr>
          <a:xfrm>
            <a:off x="457200" y="1071250"/>
            <a:ext cx="4114800" cy="32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480 pixels // phones</a:t>
            </a:r>
            <a:endParaRPr/>
          </a:p>
          <a:p>
            <a:pPr indent="0" lvl="0" marL="0" rtl="0" algn="l">
              <a:spcBef>
                <a:spcPts val="0"/>
              </a:spcBef>
              <a:spcAft>
                <a:spcPts val="0"/>
              </a:spcAft>
              <a:buNone/>
            </a:pPr>
            <a:r>
              <a:rPr lang="en"/>
              <a:t>768 pixels // tablets</a:t>
            </a:r>
            <a:endParaRPr/>
          </a:p>
          <a:p>
            <a:pPr indent="0" lvl="0" marL="0" rtl="0" algn="l">
              <a:spcBef>
                <a:spcPts val="0"/>
              </a:spcBef>
              <a:spcAft>
                <a:spcPts val="0"/>
              </a:spcAft>
              <a:buNone/>
            </a:pPr>
            <a:r>
              <a:rPr lang="en"/>
              <a:t>960 pixels // small screens</a:t>
            </a:r>
            <a:endParaRPr/>
          </a:p>
          <a:p>
            <a:pPr indent="0" lvl="0" marL="0" rtl="0" algn="l">
              <a:spcBef>
                <a:spcPts val="0"/>
              </a:spcBef>
              <a:spcAft>
                <a:spcPts val="0"/>
              </a:spcAft>
              <a:buNone/>
            </a:pPr>
            <a:r>
              <a:rPr lang="en"/>
              <a:t>1200 pixels // big screens</a:t>
            </a:r>
            <a:endParaRPr/>
          </a:p>
          <a:p>
            <a:pPr indent="0" lvl="0" marL="0" rtl="0" algn="l">
              <a:spcBef>
                <a:spcPts val="0"/>
              </a:spcBef>
              <a:spcAft>
                <a:spcPts val="0"/>
              </a:spcAft>
              <a:buNone/>
            </a:pPr>
            <a:r>
              <a:t/>
            </a:r>
            <a:endParaRPr sz="1400"/>
          </a:p>
          <a:p>
            <a:pPr indent="0" lvl="0" marL="0" rtl="0" algn="l">
              <a:spcBef>
                <a:spcPts val="0"/>
              </a:spcBef>
              <a:spcAft>
                <a:spcPts val="0"/>
              </a:spcAft>
              <a:buNone/>
            </a:pPr>
            <a:r>
              <a:rPr lang="en"/>
              <a:t>Target your styles against these breakpoints (you can make others, but these are versatile).</a:t>
            </a:r>
            <a:endParaRPr/>
          </a:p>
        </p:txBody>
      </p:sp>
      <p:sp>
        <p:nvSpPr>
          <p:cNvPr id="445" name="Google Shape;445;p5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446" name="Google Shape;446;p50"/>
          <p:cNvPicPr preferRelativeResize="0"/>
          <p:nvPr/>
        </p:nvPicPr>
        <p:blipFill>
          <a:blip r:embed="rId3">
            <a:alphaModFix/>
          </a:blip>
          <a:stretch>
            <a:fillRect/>
          </a:stretch>
        </p:blipFill>
        <p:spPr>
          <a:xfrm>
            <a:off x="4824400" y="510525"/>
            <a:ext cx="4086450" cy="4086450"/>
          </a:xfrm>
          <a:prstGeom prst="rect">
            <a:avLst/>
          </a:prstGeom>
          <a:noFill/>
          <a:ln>
            <a:noFill/>
          </a:ln>
        </p:spPr>
      </p:pic>
      <p:sp>
        <p:nvSpPr>
          <p:cNvPr id="447" name="Google Shape;447;p5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Approaches to Responsive Design</a:t>
            </a:r>
            <a:endParaRPr/>
          </a:p>
        </p:txBody>
      </p:sp>
      <p:sp>
        <p:nvSpPr>
          <p:cNvPr id="453" name="Google Shape;453;p51"/>
          <p:cNvSpPr txBox="1"/>
          <p:nvPr>
            <p:ph idx="4294967295" type="body"/>
          </p:nvPr>
        </p:nvSpPr>
        <p:spPr>
          <a:xfrm>
            <a:off x="462450" y="1758650"/>
            <a:ext cx="4815900" cy="14235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AutoNum type="arabicPeriod"/>
            </a:pPr>
            <a:r>
              <a:rPr b="1" lang="en">
                <a:solidFill>
                  <a:schemeClr val="dk1"/>
                </a:solidFill>
              </a:rPr>
              <a:t>Three Breakpoints: </a:t>
            </a:r>
            <a:br>
              <a:rPr lang="en">
                <a:solidFill>
                  <a:schemeClr val="dk1"/>
                </a:solidFill>
              </a:rPr>
            </a:br>
            <a:r>
              <a:rPr lang="en">
                <a:solidFill>
                  <a:schemeClr val="dk1"/>
                </a:solidFill>
              </a:rPr>
              <a:t>Mobile, Tablet, Desktop</a:t>
            </a:r>
            <a:endParaRPr>
              <a:solidFill>
                <a:schemeClr val="dk1"/>
              </a:solidFill>
            </a:endParaRPr>
          </a:p>
          <a:p>
            <a:pPr indent="-342900" lvl="0" marL="457200" rtl="0" algn="l">
              <a:lnSpc>
                <a:spcPct val="100000"/>
              </a:lnSpc>
              <a:spcBef>
                <a:spcPts val="0"/>
              </a:spcBef>
              <a:spcAft>
                <a:spcPts val="0"/>
              </a:spcAft>
              <a:buClr>
                <a:schemeClr val="dk1"/>
              </a:buClr>
              <a:buSzPts val="1800"/>
              <a:buAutoNum type="arabicPeriod"/>
            </a:pPr>
            <a:r>
              <a:rPr b="1" lang="en">
                <a:solidFill>
                  <a:schemeClr val="dk1"/>
                </a:solidFill>
              </a:rPr>
              <a:t>Many Breakpoints:</a:t>
            </a:r>
            <a:r>
              <a:rPr lang="en">
                <a:solidFill>
                  <a:schemeClr val="dk1"/>
                </a:solidFill>
              </a:rPr>
              <a:t> </a:t>
            </a:r>
            <a:br>
              <a:rPr lang="en">
                <a:solidFill>
                  <a:schemeClr val="dk1"/>
                </a:solidFill>
              </a:rPr>
            </a:br>
            <a:r>
              <a:rPr lang="en">
                <a:solidFill>
                  <a:schemeClr val="dk1"/>
                </a:solidFill>
              </a:rPr>
              <a:t>Component-based Breakpoints</a:t>
            </a:r>
            <a:endParaRPr>
              <a:solidFill>
                <a:schemeClr val="dk1"/>
              </a:solidFill>
            </a:endParaRPr>
          </a:p>
        </p:txBody>
      </p:sp>
      <p:sp>
        <p:nvSpPr>
          <p:cNvPr id="454" name="Google Shape;454;p5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455" name="Google Shape;455;p5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pic>
        <p:nvPicPr>
          <p:cNvPr id="456" name="Google Shape;456;p51"/>
          <p:cNvPicPr preferRelativeResize="0"/>
          <p:nvPr/>
        </p:nvPicPr>
        <p:blipFill>
          <a:blip r:embed="rId3">
            <a:alphaModFix/>
          </a:blip>
          <a:stretch>
            <a:fillRect/>
          </a:stretch>
        </p:blipFill>
        <p:spPr>
          <a:xfrm>
            <a:off x="4880150" y="853075"/>
            <a:ext cx="3806650" cy="3806650"/>
          </a:xfrm>
          <a:prstGeom prst="rect">
            <a:avLst/>
          </a:prstGeom>
          <a:noFill/>
          <a:ln>
            <a:noFill/>
          </a:ln>
          <a:effectLst>
            <a:outerShdw blurRad="57150" rotWithShape="0" algn="bl" dir="5400000" dist="114300">
              <a:srgbClr val="000000">
                <a:alpha val="15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Viewport</a:t>
            </a:r>
            <a:endParaRPr/>
          </a:p>
        </p:txBody>
      </p:sp>
      <p:sp>
        <p:nvSpPr>
          <p:cNvPr id="462" name="Google Shape;462;p52"/>
          <p:cNvSpPr txBox="1"/>
          <p:nvPr>
            <p:ph idx="4294967295" type="body"/>
          </p:nvPr>
        </p:nvSpPr>
        <p:spPr>
          <a:xfrm>
            <a:off x="457200" y="2120150"/>
            <a:ext cx="8219100" cy="207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have to tell the browser you want the page to be responsive. Include this code above the </a:t>
            </a:r>
            <a:r>
              <a:rPr b="1" lang="en">
                <a:latin typeface="Inconsolata"/>
                <a:ea typeface="Inconsolata"/>
                <a:cs typeface="Inconsolata"/>
                <a:sym typeface="Inconsolata"/>
              </a:rPr>
              <a:t>head</a:t>
            </a:r>
            <a:r>
              <a:rPr lang="en"/>
              <a:t>. This tells the browser to scale the page to the device that’s viewing it.</a:t>
            </a:r>
            <a:endParaRPr/>
          </a:p>
        </p:txBody>
      </p:sp>
      <p:sp>
        <p:nvSpPr>
          <p:cNvPr id="463" name="Google Shape;463;p5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464" name="Google Shape;464;p52"/>
          <p:cNvSpPr/>
          <p:nvPr/>
        </p:nvSpPr>
        <p:spPr>
          <a:xfrm>
            <a:off x="560250" y="948713"/>
            <a:ext cx="8013000" cy="10758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latin typeface="Inconsolata"/>
                <a:ea typeface="Inconsolata"/>
                <a:cs typeface="Inconsolata"/>
                <a:sym typeface="Inconsolata"/>
              </a:rPr>
              <a:t>&lt;meta name="viewport" content="width=device-width, initial-scale=1"&gt;</a:t>
            </a:r>
            <a:endParaRPr sz="1800">
              <a:latin typeface="Inconsolata"/>
              <a:ea typeface="Inconsolata"/>
              <a:cs typeface="Inconsolata"/>
              <a:sym typeface="Inconsolata"/>
            </a:endParaRPr>
          </a:p>
        </p:txBody>
      </p:sp>
      <p:sp>
        <p:nvSpPr>
          <p:cNvPr id="465" name="Google Shape;465;p5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consolata"/>
                <a:ea typeface="Inconsolata"/>
                <a:cs typeface="Inconsolata"/>
                <a:sym typeface="Inconsolata"/>
              </a:rPr>
              <a:t>@media</a:t>
            </a:r>
            <a:r>
              <a:rPr lang="en"/>
              <a:t> Query</a:t>
            </a:r>
            <a:endParaRPr/>
          </a:p>
        </p:txBody>
      </p:sp>
      <p:sp>
        <p:nvSpPr>
          <p:cNvPr id="471" name="Google Shape;471;p53"/>
          <p:cNvSpPr txBox="1"/>
          <p:nvPr>
            <p:ph idx="4294967295" type="body"/>
          </p:nvPr>
        </p:nvSpPr>
        <p:spPr>
          <a:xfrm>
            <a:off x="457200" y="1065475"/>
            <a:ext cx="8219100" cy="150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Syntax is a bit weird at first, though. You’ll potentially see @ rules for the first time in CSS (others exist: </a:t>
            </a:r>
            <a:r>
              <a:rPr b="1" lang="en" sz="1600">
                <a:solidFill>
                  <a:schemeClr val="dk1"/>
                </a:solidFill>
                <a:latin typeface="Inconsolata"/>
                <a:ea typeface="Inconsolata"/>
                <a:cs typeface="Inconsolata"/>
                <a:sym typeface="Inconsolata"/>
              </a:rPr>
              <a:t>@import</a:t>
            </a:r>
            <a:r>
              <a:rPr b="1" lang="en" sz="1600">
                <a:solidFill>
                  <a:schemeClr val="dk1"/>
                </a:solidFill>
                <a:latin typeface="Courier New"/>
                <a:ea typeface="Courier New"/>
                <a:cs typeface="Courier New"/>
                <a:sym typeface="Courier New"/>
              </a:rPr>
              <a:t>, </a:t>
            </a:r>
            <a:r>
              <a:rPr b="1" lang="en" sz="1600">
                <a:solidFill>
                  <a:schemeClr val="dk1"/>
                </a:solidFill>
                <a:latin typeface="Inconsolata"/>
                <a:ea typeface="Inconsolata"/>
                <a:cs typeface="Inconsolata"/>
                <a:sym typeface="Inconsolata"/>
              </a:rPr>
              <a:t>@keyframes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What does this code do? What is being targeted?</a:t>
            </a:r>
            <a:endParaRPr b="1" sz="1400">
              <a:latin typeface="Courier New"/>
              <a:ea typeface="Courier New"/>
              <a:cs typeface="Courier New"/>
              <a:sym typeface="Courier New"/>
            </a:endParaRPr>
          </a:p>
        </p:txBody>
      </p:sp>
      <p:sp>
        <p:nvSpPr>
          <p:cNvPr id="472" name="Google Shape;472;p5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473" name="Google Shape;473;p5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474" name="Google Shape;474;p53"/>
          <p:cNvSpPr txBox="1"/>
          <p:nvPr/>
        </p:nvSpPr>
        <p:spPr>
          <a:xfrm>
            <a:off x="4639200" y="2709850"/>
            <a:ext cx="3665400" cy="1416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600">
                <a:solidFill>
                  <a:schemeClr val="accent1"/>
                </a:solidFill>
                <a:latin typeface="Inconsolata"/>
                <a:ea typeface="Inconsolata"/>
                <a:cs typeface="Inconsolata"/>
                <a:sym typeface="Inconsolata"/>
              </a:rPr>
              <a:t>@media (min-width: 480px) {</a:t>
            </a:r>
            <a:endParaRPr sz="1600">
              <a:solidFill>
                <a:schemeClr val="accent1"/>
              </a:solidFill>
              <a:latin typeface="Inconsolata"/>
              <a:ea typeface="Inconsolata"/>
              <a:cs typeface="Inconsolata"/>
              <a:sym typeface="Inconsolata"/>
            </a:endParaRPr>
          </a:p>
          <a:p>
            <a:pPr indent="0" lvl="0" marL="457200" rtl="0" algn="l">
              <a:spcBef>
                <a:spcPts val="0"/>
              </a:spcBef>
              <a:spcAft>
                <a:spcPts val="0"/>
              </a:spcAft>
              <a:buNone/>
            </a:pPr>
            <a:r>
              <a:rPr lang="en" sz="1600">
                <a:solidFill>
                  <a:schemeClr val="accent1"/>
                </a:solidFill>
                <a:latin typeface="Inconsolata"/>
                <a:ea typeface="Inconsolata"/>
                <a:cs typeface="Inconsolata"/>
                <a:sym typeface="Inconsolata"/>
              </a:rPr>
              <a:t>  .text-design {</a:t>
            </a:r>
            <a:endParaRPr sz="1600">
              <a:solidFill>
                <a:schemeClr val="accent1"/>
              </a:solidFill>
              <a:latin typeface="Inconsolata"/>
              <a:ea typeface="Inconsolata"/>
              <a:cs typeface="Inconsolata"/>
              <a:sym typeface="Inconsolata"/>
            </a:endParaRPr>
          </a:p>
          <a:p>
            <a:pPr indent="0" lvl="0" marL="457200" rtl="0" algn="l">
              <a:spcBef>
                <a:spcPts val="0"/>
              </a:spcBef>
              <a:spcAft>
                <a:spcPts val="0"/>
              </a:spcAft>
              <a:buNone/>
            </a:pPr>
            <a:r>
              <a:rPr lang="en" sz="1600">
                <a:solidFill>
                  <a:schemeClr val="accent1"/>
                </a:solidFill>
                <a:latin typeface="Inconsolata"/>
                <a:ea typeface="Inconsolata"/>
                <a:cs typeface="Inconsolata"/>
                <a:sym typeface="Inconsolata"/>
              </a:rPr>
              <a:t>    font-size: 24px;</a:t>
            </a:r>
            <a:endParaRPr sz="1600">
              <a:solidFill>
                <a:schemeClr val="accent1"/>
              </a:solidFill>
              <a:latin typeface="Inconsolata"/>
              <a:ea typeface="Inconsolata"/>
              <a:cs typeface="Inconsolata"/>
              <a:sym typeface="Inconsolata"/>
            </a:endParaRPr>
          </a:p>
          <a:p>
            <a:pPr indent="0" lvl="0" marL="457200" rtl="0" algn="l">
              <a:spcBef>
                <a:spcPts val="0"/>
              </a:spcBef>
              <a:spcAft>
                <a:spcPts val="0"/>
              </a:spcAft>
              <a:buNone/>
            </a:pPr>
            <a:r>
              <a:rPr lang="en" sz="1600">
                <a:solidFill>
                  <a:schemeClr val="accent1"/>
                </a:solidFill>
                <a:latin typeface="Inconsolata"/>
                <a:ea typeface="Inconsolata"/>
                <a:cs typeface="Inconsolata"/>
                <a:sym typeface="Inconsolata"/>
              </a:rPr>
              <a:t>  }</a:t>
            </a:r>
            <a:endParaRPr sz="1600">
              <a:solidFill>
                <a:schemeClr val="accent1"/>
              </a:solidFill>
              <a:latin typeface="Inconsolata"/>
              <a:ea typeface="Inconsolata"/>
              <a:cs typeface="Inconsolata"/>
              <a:sym typeface="Inconsolata"/>
            </a:endParaRPr>
          </a:p>
          <a:p>
            <a:pPr indent="0" lvl="0" marL="457200" rtl="0" algn="l">
              <a:spcBef>
                <a:spcPts val="0"/>
              </a:spcBef>
              <a:spcAft>
                <a:spcPts val="0"/>
              </a:spcAft>
              <a:buNone/>
            </a:pPr>
            <a:r>
              <a:rPr lang="en" sz="1600">
                <a:solidFill>
                  <a:schemeClr val="accent1"/>
                </a:solidFill>
                <a:latin typeface="Inconsolata"/>
                <a:ea typeface="Inconsolata"/>
                <a:cs typeface="Inconsolata"/>
                <a:sym typeface="Inconsolata"/>
              </a:rPr>
              <a:t>}</a:t>
            </a:r>
            <a:endParaRPr sz="1600">
              <a:solidFill>
                <a:schemeClr val="accent1"/>
              </a:solidFill>
              <a:latin typeface="Inconsolata"/>
              <a:ea typeface="Inconsolata"/>
              <a:cs typeface="Inconsolata"/>
              <a:sym typeface="Inconsolat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3" name="Shape 303"/>
        <p:cNvGrpSpPr/>
        <p:nvPr/>
      </p:nvGrpSpPr>
      <p:grpSpPr>
        <a:xfrm>
          <a:off x="0" y="0"/>
          <a:ext cx="0" cy="0"/>
          <a:chOff x="0" y="0"/>
          <a:chExt cx="0" cy="0"/>
        </a:xfrm>
      </p:grpSpPr>
      <p:sp>
        <p:nvSpPr>
          <p:cNvPr id="304" name="Google Shape;304;p36"/>
          <p:cNvSpPr txBox="1"/>
          <p:nvPr>
            <p:ph type="title"/>
          </p:nvPr>
        </p:nvSpPr>
        <p:spPr>
          <a:xfrm>
            <a:off x="979500" y="332100"/>
            <a:ext cx="7185000" cy="643800"/>
          </a:xfrm>
          <a:prstGeom prst="rect">
            <a:avLst/>
          </a:prstGeom>
          <a:solidFill>
            <a:srgbClr val="FF0018"/>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Lesson 07 Change Log </a:t>
            </a:r>
            <a:r>
              <a:rPr lang="en">
                <a:solidFill>
                  <a:schemeClr val="lt1"/>
                </a:solidFill>
              </a:rPr>
              <a:t>FEWD 3.1 - 3.2</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								</a:t>
            </a:r>
            <a:endParaRPr>
              <a:solidFill>
                <a:srgbClr val="FFFFFF"/>
              </a:solidFill>
            </a:endParaRPr>
          </a:p>
        </p:txBody>
      </p:sp>
      <p:sp>
        <p:nvSpPr>
          <p:cNvPr id="305" name="Google Shape;305;p36"/>
          <p:cNvSpPr txBox="1"/>
          <p:nvPr>
            <p:ph idx="4294967295" type="body"/>
          </p:nvPr>
        </p:nvSpPr>
        <p:spPr>
          <a:xfrm>
            <a:off x="979500" y="1265650"/>
            <a:ext cx="7099500" cy="324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No changes. </a:t>
            </a:r>
            <a:endParaRPr sz="1600">
              <a:solidFill>
                <a:schemeClr val="dk1"/>
              </a:solidFill>
            </a:endParaRPr>
          </a:p>
          <a:p>
            <a:pPr indent="0" lvl="0" marL="0" rtl="0" algn="l">
              <a:spcBef>
                <a:spcPts val="1600"/>
              </a:spcBef>
              <a:spcAft>
                <a:spcPts val="1600"/>
              </a:spcAft>
              <a:buNone/>
            </a:pPr>
            <a:r>
              <a:rPr b="1" lang="en" sz="1600">
                <a:solidFill>
                  <a:schemeClr val="dk1"/>
                </a:solidFill>
                <a:highlight>
                  <a:srgbClr val="FED532"/>
                </a:highlight>
              </a:rPr>
              <a:t>Share how the lesson went through our Instructor Lesson Exit Ticket - the Curriculum Feedback form: </a:t>
            </a:r>
            <a:r>
              <a:rPr b="1" lang="en" sz="1600" u="sng">
                <a:solidFill>
                  <a:schemeClr val="accent5"/>
                </a:solidFill>
                <a:highlight>
                  <a:srgbClr val="FED532"/>
                </a:highlight>
                <a:hlinkClick r:id="rId3">
                  <a:extLst>
                    <a:ext uri="{A12FA001-AC4F-418D-AE19-62706E023703}">
                      <ahyp:hlinkClr val="tx"/>
                    </a:ext>
                  </a:extLst>
                </a:hlinkClick>
              </a:rPr>
              <a:t>http://ga.co/curriculum-feedback</a:t>
            </a:r>
            <a:r>
              <a:rPr b="1" lang="en" sz="1600">
                <a:solidFill>
                  <a:schemeClr val="dk1"/>
                </a:solidFill>
                <a:highlight>
                  <a:srgbClr val="FED532"/>
                </a:highlight>
              </a:rPr>
              <a:t> </a:t>
            </a:r>
            <a:endParaRPr sz="1200"/>
          </a:p>
        </p:txBody>
      </p:sp>
      <p:sp>
        <p:nvSpPr>
          <p:cNvPr id="306" name="Google Shape;306;p36"/>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4"/>
          <p:cNvSpPr/>
          <p:nvPr/>
        </p:nvSpPr>
        <p:spPr>
          <a:xfrm>
            <a:off x="545200" y="914400"/>
            <a:ext cx="8013000" cy="24282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1600">
                <a:latin typeface="Inconsolata"/>
                <a:ea typeface="Inconsolata"/>
                <a:cs typeface="Inconsolata"/>
                <a:sym typeface="Inconsolata"/>
              </a:rPr>
              <a:t>.text-design {</a:t>
            </a:r>
            <a:endParaRPr sz="1600">
              <a:latin typeface="Inconsolata"/>
              <a:ea typeface="Inconsolata"/>
              <a:cs typeface="Inconsolata"/>
              <a:sym typeface="Inconsolata"/>
            </a:endParaRPr>
          </a:p>
          <a:p>
            <a:pPr indent="0" lvl="0" marL="457200" rtl="0" algn="l">
              <a:spcBef>
                <a:spcPts val="0"/>
              </a:spcBef>
              <a:spcAft>
                <a:spcPts val="0"/>
              </a:spcAft>
              <a:buClr>
                <a:schemeClr val="dk1"/>
              </a:buClr>
              <a:buSzPts val="1100"/>
              <a:buFont typeface="Arial"/>
              <a:buNone/>
            </a:pPr>
            <a:r>
              <a:rPr lang="en" sz="1600">
                <a:latin typeface="Inconsolata"/>
                <a:ea typeface="Inconsolata"/>
                <a:cs typeface="Inconsolata"/>
                <a:sym typeface="Inconsolata"/>
              </a:rPr>
              <a:t>  font-size: 18px;</a:t>
            </a:r>
            <a:endParaRPr sz="1600">
              <a:latin typeface="Inconsolata"/>
              <a:ea typeface="Inconsolata"/>
              <a:cs typeface="Inconsolata"/>
              <a:sym typeface="Inconsolata"/>
            </a:endParaRPr>
          </a:p>
          <a:p>
            <a:pPr indent="0" lvl="0" marL="457200" rtl="0" algn="l">
              <a:spcBef>
                <a:spcPts val="0"/>
              </a:spcBef>
              <a:spcAft>
                <a:spcPts val="0"/>
              </a:spcAft>
              <a:buClr>
                <a:schemeClr val="dk1"/>
              </a:buClr>
              <a:buSzPts val="1100"/>
              <a:buFont typeface="Arial"/>
              <a:buNone/>
            </a:pPr>
            <a:r>
              <a:rPr lang="en" sz="1600">
                <a:latin typeface="Inconsolata"/>
                <a:ea typeface="Inconsolata"/>
                <a:cs typeface="Inconsolata"/>
                <a:sym typeface="Inconsolata"/>
              </a:rPr>
              <a:t>}</a:t>
            </a:r>
            <a:endParaRPr sz="1600">
              <a:latin typeface="Inconsolata"/>
              <a:ea typeface="Inconsolata"/>
              <a:cs typeface="Inconsolata"/>
              <a:sym typeface="Inconsolata"/>
            </a:endParaRPr>
          </a:p>
          <a:p>
            <a:pPr indent="0" lvl="0" marL="457200" rtl="0" algn="l">
              <a:spcBef>
                <a:spcPts val="0"/>
              </a:spcBef>
              <a:spcAft>
                <a:spcPts val="0"/>
              </a:spcAft>
              <a:buClr>
                <a:schemeClr val="dk1"/>
              </a:buClr>
              <a:buSzPts val="1100"/>
              <a:buFont typeface="Arial"/>
              <a:buNone/>
            </a:pPr>
            <a:r>
              <a:t/>
            </a:r>
            <a:endParaRPr sz="1600">
              <a:latin typeface="Inconsolata"/>
              <a:ea typeface="Inconsolata"/>
              <a:cs typeface="Inconsolata"/>
              <a:sym typeface="Inconsolata"/>
            </a:endParaRPr>
          </a:p>
          <a:p>
            <a:pPr indent="0" lvl="0" marL="457200" rtl="0" algn="l">
              <a:spcBef>
                <a:spcPts val="0"/>
              </a:spcBef>
              <a:spcAft>
                <a:spcPts val="0"/>
              </a:spcAft>
              <a:buClr>
                <a:schemeClr val="dk1"/>
              </a:buClr>
              <a:buSzPts val="1100"/>
              <a:buFont typeface="Arial"/>
              <a:buNone/>
            </a:pPr>
            <a:r>
              <a:rPr lang="en" sz="1600">
                <a:latin typeface="Inconsolata"/>
                <a:ea typeface="Inconsolata"/>
                <a:cs typeface="Inconsolata"/>
                <a:sym typeface="Inconsolata"/>
              </a:rPr>
              <a:t>@media (min-width: 480px) {</a:t>
            </a:r>
            <a:endParaRPr sz="1600">
              <a:latin typeface="Inconsolata"/>
              <a:ea typeface="Inconsolata"/>
              <a:cs typeface="Inconsolata"/>
              <a:sym typeface="Inconsolata"/>
            </a:endParaRPr>
          </a:p>
          <a:p>
            <a:pPr indent="0" lvl="0" marL="457200" rtl="0" algn="l">
              <a:spcBef>
                <a:spcPts val="0"/>
              </a:spcBef>
              <a:spcAft>
                <a:spcPts val="0"/>
              </a:spcAft>
              <a:buClr>
                <a:schemeClr val="dk1"/>
              </a:buClr>
              <a:buSzPts val="1100"/>
              <a:buFont typeface="Arial"/>
              <a:buNone/>
            </a:pPr>
            <a:r>
              <a:rPr lang="en" sz="1600">
                <a:latin typeface="Inconsolata"/>
                <a:ea typeface="Inconsolata"/>
                <a:cs typeface="Inconsolata"/>
                <a:sym typeface="Inconsolata"/>
              </a:rPr>
              <a:t>  .text-design {</a:t>
            </a:r>
            <a:endParaRPr sz="1600">
              <a:latin typeface="Inconsolata"/>
              <a:ea typeface="Inconsolata"/>
              <a:cs typeface="Inconsolata"/>
              <a:sym typeface="Inconsolata"/>
            </a:endParaRPr>
          </a:p>
          <a:p>
            <a:pPr indent="0" lvl="0" marL="457200" rtl="0" algn="l">
              <a:spcBef>
                <a:spcPts val="0"/>
              </a:spcBef>
              <a:spcAft>
                <a:spcPts val="0"/>
              </a:spcAft>
              <a:buClr>
                <a:schemeClr val="dk1"/>
              </a:buClr>
              <a:buSzPts val="1100"/>
              <a:buFont typeface="Arial"/>
              <a:buNone/>
            </a:pPr>
            <a:r>
              <a:rPr lang="en" sz="1600">
                <a:latin typeface="Inconsolata"/>
                <a:ea typeface="Inconsolata"/>
                <a:cs typeface="Inconsolata"/>
                <a:sym typeface="Inconsolata"/>
              </a:rPr>
              <a:t>    font-size: 24px;</a:t>
            </a:r>
            <a:endParaRPr sz="1600">
              <a:latin typeface="Inconsolata"/>
              <a:ea typeface="Inconsolata"/>
              <a:cs typeface="Inconsolata"/>
              <a:sym typeface="Inconsolata"/>
            </a:endParaRPr>
          </a:p>
          <a:p>
            <a:pPr indent="0" lvl="0" marL="457200" rtl="0" algn="l">
              <a:spcBef>
                <a:spcPts val="0"/>
              </a:spcBef>
              <a:spcAft>
                <a:spcPts val="0"/>
              </a:spcAft>
              <a:buClr>
                <a:schemeClr val="dk1"/>
              </a:buClr>
              <a:buSzPts val="1100"/>
              <a:buFont typeface="Arial"/>
              <a:buNone/>
            </a:pPr>
            <a:r>
              <a:rPr lang="en" sz="1600">
                <a:latin typeface="Inconsolata"/>
                <a:ea typeface="Inconsolata"/>
                <a:cs typeface="Inconsolata"/>
                <a:sym typeface="Inconsolata"/>
              </a:rPr>
              <a:t>  }</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a:t>
            </a:r>
            <a:endParaRPr sz="1600">
              <a:latin typeface="Inconsolata"/>
              <a:ea typeface="Inconsolata"/>
              <a:cs typeface="Inconsolata"/>
              <a:sym typeface="Inconsolata"/>
            </a:endParaRPr>
          </a:p>
        </p:txBody>
      </p:sp>
      <p:sp>
        <p:nvSpPr>
          <p:cNvPr id="480" name="Google Shape;480;p5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Media Query</a:t>
            </a:r>
            <a:endParaRPr/>
          </a:p>
        </p:txBody>
      </p:sp>
      <p:sp>
        <p:nvSpPr>
          <p:cNvPr id="481" name="Google Shape;481;p54"/>
          <p:cNvSpPr txBox="1"/>
          <p:nvPr>
            <p:ph idx="4294967295" type="body"/>
          </p:nvPr>
        </p:nvSpPr>
        <p:spPr>
          <a:xfrm>
            <a:off x="457200" y="3403925"/>
            <a:ext cx="8219100" cy="12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 a </a:t>
            </a:r>
            <a:r>
              <a:rPr b="1" lang="en">
                <a:latin typeface="Inconsolata"/>
                <a:ea typeface="Inconsolata"/>
                <a:cs typeface="Inconsolata"/>
                <a:sym typeface="Inconsolata"/>
              </a:rPr>
              <a:t>min-width</a:t>
            </a:r>
            <a:r>
              <a:rPr lang="en"/>
              <a:t> with </a:t>
            </a:r>
            <a:r>
              <a:rPr b="1" lang="en">
                <a:latin typeface="Inconsolata"/>
                <a:ea typeface="Inconsolata"/>
                <a:cs typeface="Inconsolata"/>
                <a:sym typeface="Inconsolata"/>
              </a:rPr>
              <a:t>@media</a:t>
            </a:r>
            <a:r>
              <a:rPr lang="en"/>
              <a:t> and provide property/value pairs inside of the current style sheet. The code really is this easy but there’s more to consider. </a:t>
            </a:r>
            <a:endParaRPr/>
          </a:p>
        </p:txBody>
      </p:sp>
      <p:sp>
        <p:nvSpPr>
          <p:cNvPr id="482" name="Google Shape;482;p5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483" name="Google Shape;483;p5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r>
              <a:rPr lang="en"/>
              <a:t>obile-First</a:t>
            </a:r>
            <a:endParaRPr/>
          </a:p>
        </p:txBody>
      </p:sp>
      <p:sp>
        <p:nvSpPr>
          <p:cNvPr id="489" name="Google Shape;489;p55"/>
          <p:cNvSpPr txBox="1"/>
          <p:nvPr>
            <p:ph idx="4294967295" type="body"/>
          </p:nvPr>
        </p:nvSpPr>
        <p:spPr>
          <a:xfrm>
            <a:off x="462450" y="914400"/>
            <a:ext cx="8219100" cy="142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In mobile-first design, styles start with mobile and cascade to larger screens. This is the preferred way of implementing responsive design, as mobile screens are harder to accommodate and design retroactively.</a:t>
            </a:r>
            <a:endParaRPr>
              <a:solidFill>
                <a:schemeClr val="dk1"/>
              </a:solidFill>
            </a:endParaRPr>
          </a:p>
          <a:p>
            <a:pPr indent="0" lvl="0" marL="0" rtl="0" algn="l">
              <a:lnSpc>
                <a:spcPct val="100000"/>
              </a:lnSpc>
              <a:spcBef>
                <a:spcPts val="1000"/>
              </a:spcBef>
              <a:spcAft>
                <a:spcPts val="1000"/>
              </a:spcAft>
              <a:buNone/>
            </a:pPr>
            <a:r>
              <a:t/>
            </a:r>
            <a:endParaRPr>
              <a:solidFill>
                <a:schemeClr val="dk1"/>
              </a:solidFill>
            </a:endParaRPr>
          </a:p>
        </p:txBody>
      </p:sp>
      <p:sp>
        <p:nvSpPr>
          <p:cNvPr id="490" name="Google Shape;490;p5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491" name="Google Shape;491;p55"/>
          <p:cNvSpPr/>
          <p:nvPr/>
        </p:nvSpPr>
        <p:spPr>
          <a:xfrm>
            <a:off x="3721200" y="3597850"/>
            <a:ext cx="1701600" cy="857100"/>
          </a:xfrm>
          <a:prstGeom prst="rect">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0000"/>
              </a:highlight>
            </a:endParaRPr>
          </a:p>
        </p:txBody>
      </p:sp>
      <p:sp>
        <p:nvSpPr>
          <p:cNvPr id="492" name="Google Shape;492;p55"/>
          <p:cNvSpPr/>
          <p:nvPr/>
        </p:nvSpPr>
        <p:spPr>
          <a:xfrm>
            <a:off x="2019600" y="3844525"/>
            <a:ext cx="1701600" cy="610500"/>
          </a:xfrm>
          <a:prstGeom prst="rect">
            <a:avLst/>
          </a:prstGeom>
          <a:solidFill>
            <a:schemeClr val="accen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0000"/>
              </a:highlight>
            </a:endParaRPr>
          </a:p>
        </p:txBody>
      </p:sp>
      <p:sp>
        <p:nvSpPr>
          <p:cNvPr id="493" name="Google Shape;493;p55"/>
          <p:cNvSpPr/>
          <p:nvPr/>
        </p:nvSpPr>
        <p:spPr>
          <a:xfrm>
            <a:off x="5422800" y="4039225"/>
            <a:ext cx="1701600" cy="415800"/>
          </a:xfrm>
          <a:prstGeom prst="rect">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0000"/>
              </a:highlight>
            </a:endParaRPr>
          </a:p>
        </p:txBody>
      </p:sp>
      <p:sp>
        <p:nvSpPr>
          <p:cNvPr id="494" name="Google Shape;494;p55"/>
          <p:cNvSpPr txBox="1"/>
          <p:nvPr/>
        </p:nvSpPr>
        <p:spPr>
          <a:xfrm>
            <a:off x="4234200" y="3866125"/>
            <a:ext cx="675600" cy="71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Proxima Nova"/>
                <a:ea typeface="Proxima Nova"/>
                <a:cs typeface="Proxima Nova"/>
                <a:sym typeface="Proxima Nova"/>
              </a:rPr>
              <a:t>1</a:t>
            </a:r>
            <a:endParaRPr b="1" sz="2400">
              <a:latin typeface="Proxima Nova"/>
              <a:ea typeface="Proxima Nova"/>
              <a:cs typeface="Proxima Nova"/>
              <a:sym typeface="Proxima Nova"/>
            </a:endParaRPr>
          </a:p>
        </p:txBody>
      </p:sp>
      <p:sp>
        <p:nvSpPr>
          <p:cNvPr id="495" name="Google Shape;495;p55"/>
          <p:cNvSpPr txBox="1"/>
          <p:nvPr/>
        </p:nvSpPr>
        <p:spPr>
          <a:xfrm>
            <a:off x="2532600" y="3866125"/>
            <a:ext cx="675600" cy="71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Proxima Nova"/>
                <a:ea typeface="Proxima Nova"/>
                <a:cs typeface="Proxima Nova"/>
                <a:sym typeface="Proxima Nova"/>
              </a:rPr>
              <a:t>2</a:t>
            </a:r>
            <a:endParaRPr b="1" sz="2400">
              <a:latin typeface="Proxima Nova"/>
              <a:ea typeface="Proxima Nova"/>
              <a:cs typeface="Proxima Nova"/>
              <a:sym typeface="Proxima Nova"/>
            </a:endParaRPr>
          </a:p>
        </p:txBody>
      </p:sp>
      <p:sp>
        <p:nvSpPr>
          <p:cNvPr id="496" name="Google Shape;496;p55"/>
          <p:cNvSpPr txBox="1"/>
          <p:nvPr/>
        </p:nvSpPr>
        <p:spPr>
          <a:xfrm>
            <a:off x="5935800" y="3920725"/>
            <a:ext cx="675600" cy="61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Proxima Nova"/>
                <a:ea typeface="Proxima Nova"/>
                <a:cs typeface="Proxima Nova"/>
                <a:sym typeface="Proxima Nova"/>
              </a:rPr>
              <a:t>3</a:t>
            </a:r>
            <a:endParaRPr b="1" sz="2400">
              <a:solidFill>
                <a:schemeClr val="lt1"/>
              </a:solidFill>
              <a:latin typeface="Proxima Nova"/>
              <a:ea typeface="Proxima Nova"/>
              <a:cs typeface="Proxima Nova"/>
              <a:sym typeface="Proxima Nova"/>
            </a:endParaRPr>
          </a:p>
        </p:txBody>
      </p:sp>
      <p:pic>
        <p:nvPicPr>
          <p:cNvPr id="497" name="Google Shape;497;p55"/>
          <p:cNvPicPr preferRelativeResize="0"/>
          <p:nvPr/>
        </p:nvPicPr>
        <p:blipFill>
          <a:blip r:embed="rId3">
            <a:alphaModFix/>
          </a:blip>
          <a:stretch>
            <a:fillRect/>
          </a:stretch>
        </p:blipFill>
        <p:spPr>
          <a:xfrm>
            <a:off x="4004350" y="2426874"/>
            <a:ext cx="1081999" cy="1081999"/>
          </a:xfrm>
          <a:prstGeom prst="rect">
            <a:avLst/>
          </a:prstGeom>
          <a:noFill/>
          <a:ln>
            <a:noFill/>
          </a:ln>
        </p:spPr>
      </p:pic>
      <p:pic>
        <p:nvPicPr>
          <p:cNvPr id="498" name="Google Shape;498;p55"/>
          <p:cNvPicPr preferRelativeResize="0"/>
          <p:nvPr/>
        </p:nvPicPr>
        <p:blipFill>
          <a:blip r:embed="rId4">
            <a:alphaModFix/>
          </a:blip>
          <a:stretch>
            <a:fillRect/>
          </a:stretch>
        </p:blipFill>
        <p:spPr>
          <a:xfrm>
            <a:off x="2360009" y="2710156"/>
            <a:ext cx="1020776" cy="1020794"/>
          </a:xfrm>
          <a:prstGeom prst="rect">
            <a:avLst/>
          </a:prstGeom>
          <a:noFill/>
          <a:ln>
            <a:noFill/>
          </a:ln>
        </p:spPr>
      </p:pic>
      <p:pic>
        <p:nvPicPr>
          <p:cNvPr id="499" name="Google Shape;499;p55"/>
          <p:cNvPicPr preferRelativeResize="0"/>
          <p:nvPr/>
        </p:nvPicPr>
        <p:blipFill>
          <a:blip r:embed="rId5">
            <a:alphaModFix/>
          </a:blip>
          <a:stretch>
            <a:fillRect/>
          </a:stretch>
        </p:blipFill>
        <p:spPr>
          <a:xfrm>
            <a:off x="5608675" y="2754777"/>
            <a:ext cx="1329850" cy="1329850"/>
          </a:xfrm>
          <a:prstGeom prst="rect">
            <a:avLst/>
          </a:prstGeom>
          <a:noFill/>
          <a:ln>
            <a:noFill/>
          </a:ln>
        </p:spPr>
      </p:pic>
      <p:sp>
        <p:nvSpPr>
          <p:cNvPr id="500" name="Google Shape;500;p55"/>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6"/>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hinking Time</a:t>
            </a:r>
            <a:endParaRPr/>
          </a:p>
        </p:txBody>
      </p:sp>
      <p:sp>
        <p:nvSpPr>
          <p:cNvPr id="506" name="Google Shape;506;p56"/>
          <p:cNvSpPr txBox="1"/>
          <p:nvPr>
            <p:ph idx="1" type="body"/>
          </p:nvPr>
        </p:nvSpPr>
        <p:spPr>
          <a:xfrm>
            <a:off x="457200" y="1289025"/>
            <a:ext cx="8229600" cy="21723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1000"/>
              </a:spcAft>
              <a:buNone/>
            </a:pPr>
            <a:r>
              <a:rPr lang="en" sz="2400">
                <a:solidFill>
                  <a:schemeClr val="dk1"/>
                </a:solidFill>
              </a:rPr>
              <a:t>What are the pros and cons of </a:t>
            </a:r>
            <a:br>
              <a:rPr lang="en" sz="2400">
                <a:solidFill>
                  <a:schemeClr val="dk1"/>
                </a:solidFill>
              </a:rPr>
            </a:br>
            <a:r>
              <a:rPr lang="en" sz="2400">
                <a:solidFill>
                  <a:schemeClr val="dk1"/>
                </a:solidFill>
              </a:rPr>
              <a:t>each approach to breakpoints?</a:t>
            </a:r>
            <a:endParaRPr sz="2400">
              <a:solidFill>
                <a:schemeClr val="dk1"/>
              </a:solidFill>
            </a:endParaRPr>
          </a:p>
        </p:txBody>
      </p:sp>
      <p:sp>
        <p:nvSpPr>
          <p:cNvPr id="507" name="Google Shape;507;p5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508" name="Google Shape;508;p56"/>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Discussion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Media Queries With Layout</a:t>
            </a:r>
            <a:endParaRPr/>
          </a:p>
        </p:txBody>
      </p:sp>
      <p:sp>
        <p:nvSpPr>
          <p:cNvPr id="514" name="Google Shape;514;p57"/>
          <p:cNvSpPr txBox="1"/>
          <p:nvPr>
            <p:ph idx="4294967295" type="body"/>
          </p:nvPr>
        </p:nvSpPr>
        <p:spPr>
          <a:xfrm>
            <a:off x="457200" y="1071250"/>
            <a:ext cx="4978500" cy="32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you actually use media queries depends on your layout method. Generally, you’re adjusting both layout (flex, grid, etc.) and finish work (font, background, color).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let’s make the layout responsive!</a:t>
            </a:r>
            <a:endParaRPr/>
          </a:p>
          <a:p>
            <a:pPr indent="0" lvl="0" marL="0" rtl="0" algn="l">
              <a:spcBef>
                <a:spcPts val="0"/>
              </a:spcBef>
              <a:spcAft>
                <a:spcPts val="0"/>
              </a:spcAft>
              <a:buNone/>
            </a:pPr>
            <a:r>
              <a:t/>
            </a:r>
            <a:endParaRPr/>
          </a:p>
        </p:txBody>
      </p:sp>
      <p:sp>
        <p:nvSpPr>
          <p:cNvPr id="515" name="Google Shape;515;p5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516" name="Google Shape;516;p57"/>
          <p:cNvPicPr preferRelativeResize="0"/>
          <p:nvPr/>
        </p:nvPicPr>
        <p:blipFill>
          <a:blip r:embed="rId3">
            <a:alphaModFix/>
          </a:blip>
          <a:stretch>
            <a:fillRect/>
          </a:stretch>
        </p:blipFill>
        <p:spPr>
          <a:xfrm>
            <a:off x="5283300" y="908350"/>
            <a:ext cx="3403499" cy="3403499"/>
          </a:xfrm>
          <a:prstGeom prst="rect">
            <a:avLst/>
          </a:prstGeom>
          <a:noFill/>
          <a:ln>
            <a:noFill/>
          </a:ln>
        </p:spPr>
      </p:pic>
      <p:sp>
        <p:nvSpPr>
          <p:cNvPr id="517" name="Google Shape;517;p5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1" name="Shape 521"/>
        <p:cNvGrpSpPr/>
        <p:nvPr/>
      </p:nvGrpSpPr>
      <p:grpSpPr>
        <a:xfrm>
          <a:off x="0" y="0"/>
          <a:ext cx="0" cy="0"/>
          <a:chOff x="0" y="0"/>
          <a:chExt cx="0" cy="0"/>
        </a:xfrm>
      </p:grpSpPr>
      <p:sp>
        <p:nvSpPr>
          <p:cNvPr id="522" name="Google Shape;522;p58"/>
          <p:cNvSpPr/>
          <p:nvPr/>
        </p:nvSpPr>
        <p:spPr>
          <a:xfrm>
            <a:off x="1950900" y="2117275"/>
            <a:ext cx="5242200" cy="1597200"/>
          </a:xfrm>
          <a:prstGeom prst="roundRect">
            <a:avLst>
              <a:gd fmla="val 16667"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Reference code: </a:t>
            </a:r>
            <a:br>
              <a:rPr b="1" lang="en" sz="1600">
                <a:latin typeface="Proxima Nova"/>
                <a:ea typeface="Proxima Nova"/>
                <a:cs typeface="Proxima Nova"/>
                <a:sym typeface="Proxima Nova"/>
              </a:rPr>
            </a:br>
            <a:endParaRPr b="1" sz="1600">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rPr lang="en" sz="1800" u="sng">
                <a:solidFill>
                  <a:schemeClr val="hlink"/>
                </a:solidFill>
                <a:latin typeface="Proxima Nova"/>
                <a:ea typeface="Proxima Nova"/>
                <a:cs typeface="Proxima Nova"/>
                <a:sym typeface="Proxima Nova"/>
                <a:hlinkClick r:id="rId3"/>
              </a:rPr>
              <a:t>https://codepen.io/GAmarketing/pen/NWWeNPw</a:t>
            </a:r>
            <a:r>
              <a:rPr lang="en" sz="1800">
                <a:latin typeface="Proxima Nova"/>
                <a:ea typeface="Proxima Nova"/>
                <a:cs typeface="Proxima Nova"/>
                <a:sym typeface="Proxima Nova"/>
              </a:rPr>
              <a:t> </a:t>
            </a:r>
            <a:endParaRPr sz="1800">
              <a:latin typeface="Proxima Nova"/>
              <a:ea typeface="Proxima Nova"/>
              <a:cs typeface="Proxima Nova"/>
              <a:sym typeface="Proxima Nova"/>
            </a:endParaRPr>
          </a:p>
        </p:txBody>
      </p:sp>
      <p:sp>
        <p:nvSpPr>
          <p:cNvPr id="523" name="Google Shape;523;p5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Responsive Layouts</a:t>
            </a:r>
            <a:endParaRPr/>
          </a:p>
        </p:txBody>
      </p:sp>
      <p:sp>
        <p:nvSpPr>
          <p:cNvPr id="524" name="Google Shape;524;p58"/>
          <p:cNvSpPr txBox="1"/>
          <p:nvPr>
            <p:ph idx="1" type="body"/>
          </p:nvPr>
        </p:nvSpPr>
        <p:spPr>
          <a:xfrm>
            <a:off x="457200" y="-108455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Refer to the following CodePen for examples of specific responsive </a:t>
            </a:r>
            <a:br>
              <a:rPr lang="en">
                <a:solidFill>
                  <a:schemeClr val="dk1"/>
                </a:solidFill>
              </a:rPr>
            </a:br>
            <a:r>
              <a:rPr lang="en">
                <a:solidFill>
                  <a:schemeClr val="dk1"/>
                </a:solidFill>
              </a:rPr>
              <a:t>layout properties.</a:t>
            </a:r>
            <a:endParaRPr/>
          </a:p>
        </p:txBody>
      </p:sp>
      <p:sp>
        <p:nvSpPr>
          <p:cNvPr id="525" name="Google Shape;525;p58"/>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526" name="Google Shape;526;p58"/>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27" name="Google Shape;527;p5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9"/>
          <p:cNvSpPr txBox="1"/>
          <p:nvPr>
            <p:ph idx="4294967295" type="body"/>
          </p:nvPr>
        </p:nvSpPr>
        <p:spPr>
          <a:xfrm>
            <a:off x="457200" y="914400"/>
            <a:ext cx="4388700" cy="3278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You can also tailor CSS around other attributes of the device that’s viewing your work. Things such as device type, screen resolution, and others are </a:t>
            </a:r>
            <a:r>
              <a:rPr lang="en"/>
              <a:t>available</a:t>
            </a:r>
            <a:r>
              <a:rPr lang="en"/>
              <a:t> but less common than width.</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Here’s a full list of things you can target:</a:t>
            </a:r>
            <a:endParaRPr/>
          </a:p>
          <a:p>
            <a:pPr indent="0" lvl="0" marL="0" rtl="0" algn="l">
              <a:lnSpc>
                <a:spcPct val="100000"/>
              </a:lnSpc>
              <a:spcBef>
                <a:spcPts val="0"/>
              </a:spcBef>
              <a:spcAft>
                <a:spcPts val="0"/>
              </a:spcAft>
              <a:buNone/>
            </a:pPr>
            <a:r>
              <a:rPr lang="en" u="sng">
                <a:solidFill>
                  <a:schemeClr val="hlink"/>
                </a:solidFill>
                <a:hlinkClick r:id="rId3"/>
              </a:rPr>
              <a:t>https://developer.mozilla.org/en-US/docs/Web/CSS/Media_Queries/Using_media_queries</a:t>
            </a:r>
            <a:endParaRPr/>
          </a:p>
        </p:txBody>
      </p:sp>
      <p:sp>
        <p:nvSpPr>
          <p:cNvPr id="533" name="Google Shape;533;p5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Targeting Non-Width Values</a:t>
            </a:r>
            <a:endParaRPr/>
          </a:p>
        </p:txBody>
      </p:sp>
      <p:sp>
        <p:nvSpPr>
          <p:cNvPr id="534" name="Google Shape;534;p5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535" name="Google Shape;535;p59"/>
          <p:cNvPicPr preferRelativeResize="0"/>
          <p:nvPr/>
        </p:nvPicPr>
        <p:blipFill>
          <a:blip r:embed="rId4">
            <a:alphaModFix/>
          </a:blip>
          <a:stretch>
            <a:fillRect/>
          </a:stretch>
        </p:blipFill>
        <p:spPr>
          <a:xfrm>
            <a:off x="5401250" y="692025"/>
            <a:ext cx="3176275" cy="3176275"/>
          </a:xfrm>
          <a:prstGeom prst="rect">
            <a:avLst/>
          </a:prstGeom>
          <a:noFill/>
          <a:ln>
            <a:noFill/>
          </a:ln>
        </p:spPr>
      </p:pic>
      <p:sp>
        <p:nvSpPr>
          <p:cNvPr id="536" name="Google Shape;536;p5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Media Types</a:t>
            </a:r>
            <a:endParaRPr/>
          </a:p>
        </p:txBody>
      </p:sp>
      <p:sp>
        <p:nvSpPr>
          <p:cNvPr id="542" name="Google Shape;542;p60"/>
          <p:cNvSpPr txBox="1"/>
          <p:nvPr>
            <p:ph idx="4294967295" type="body"/>
          </p:nvPr>
        </p:nvSpPr>
        <p:spPr>
          <a:xfrm>
            <a:off x="457200" y="914400"/>
            <a:ext cx="8219100" cy="91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Typically, all you would use is the </a:t>
            </a:r>
            <a:r>
              <a:rPr b="1" lang="en">
                <a:latin typeface="Inconsolata"/>
                <a:ea typeface="Inconsolata"/>
                <a:cs typeface="Inconsolata"/>
                <a:sym typeface="Inconsolata"/>
              </a:rPr>
              <a:t>screen</a:t>
            </a:r>
            <a:r>
              <a:rPr lang="en"/>
              <a:t> type. Many sites leave it out </a:t>
            </a:r>
            <a:br>
              <a:rPr lang="en"/>
            </a:br>
            <a:r>
              <a:rPr lang="en"/>
              <a:t>altogether now.</a:t>
            </a:r>
            <a:endParaRPr/>
          </a:p>
        </p:txBody>
      </p:sp>
      <p:sp>
        <p:nvSpPr>
          <p:cNvPr id="543" name="Google Shape;543;p6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graphicFrame>
        <p:nvGraphicFramePr>
          <p:cNvPr id="544" name="Google Shape;544;p60"/>
          <p:cNvGraphicFramePr/>
          <p:nvPr/>
        </p:nvGraphicFramePr>
        <p:xfrm>
          <a:off x="947250" y="1829425"/>
          <a:ext cx="3000000" cy="3000000"/>
        </p:xfrm>
        <a:graphic>
          <a:graphicData uri="http://schemas.openxmlformats.org/drawingml/2006/table">
            <a:tbl>
              <a:tblPr>
                <a:noFill/>
                <a:tableStyleId>{17A21983-E8AA-46C6-91B8-2FCB024360E9}</a:tableStyleId>
              </a:tblPr>
              <a:tblGrid>
                <a:gridCol w="3619500"/>
                <a:gridCol w="3619500"/>
              </a:tblGrid>
              <a:tr h="381000">
                <a:tc>
                  <a:txBody>
                    <a:bodyPr/>
                    <a:lstStyle/>
                    <a:p>
                      <a:pPr indent="0" lvl="0" marL="0" rtl="0" algn="l">
                        <a:spcBef>
                          <a:spcPts val="0"/>
                        </a:spcBef>
                        <a:spcAft>
                          <a:spcPts val="0"/>
                        </a:spcAft>
                        <a:buNone/>
                      </a:pPr>
                      <a:r>
                        <a:rPr b="1" lang="en" sz="1800">
                          <a:solidFill>
                            <a:srgbClr val="FFFFFF"/>
                          </a:solidFill>
                          <a:latin typeface="Proxima Nova"/>
                          <a:ea typeface="Proxima Nova"/>
                          <a:cs typeface="Proxima Nova"/>
                          <a:sym typeface="Proxima Nova"/>
                        </a:rPr>
                        <a:t>Media Type</a:t>
                      </a:r>
                      <a:endParaRPr b="1" sz="1800">
                        <a:solidFill>
                          <a:srgbClr val="FFFFFF"/>
                        </a:solidFill>
                        <a:latin typeface="Proxima Nova"/>
                        <a:ea typeface="Proxima Nova"/>
                        <a:cs typeface="Proxima Nova"/>
                        <a:sym typeface="Proxima Nova"/>
                      </a:endParaRPr>
                    </a:p>
                  </a:txBody>
                  <a:tcPr marT="91425" marB="91425" marR="91425" marL="91425">
                    <a:solidFill>
                      <a:schemeClr val="lt2"/>
                    </a:solidFill>
                  </a:tcPr>
                </a:tc>
                <a:tc>
                  <a:txBody>
                    <a:bodyPr/>
                    <a:lstStyle/>
                    <a:p>
                      <a:pPr indent="0" lvl="0" marL="0" rtl="0" algn="l">
                        <a:spcBef>
                          <a:spcPts val="0"/>
                        </a:spcBef>
                        <a:spcAft>
                          <a:spcPts val="0"/>
                        </a:spcAft>
                        <a:buNone/>
                      </a:pPr>
                      <a:r>
                        <a:rPr b="1" lang="en" sz="1800">
                          <a:solidFill>
                            <a:srgbClr val="FFFFFF"/>
                          </a:solidFill>
                          <a:latin typeface="Proxima Nova"/>
                          <a:ea typeface="Proxima Nova"/>
                          <a:cs typeface="Proxima Nova"/>
                          <a:sym typeface="Proxima Nova"/>
                        </a:rPr>
                        <a:t>Description</a:t>
                      </a:r>
                      <a:endParaRPr b="1" sz="1800">
                        <a:solidFill>
                          <a:srgbClr val="FFFFFF"/>
                        </a:solidFill>
                        <a:latin typeface="Proxima Nova"/>
                        <a:ea typeface="Proxima Nova"/>
                        <a:cs typeface="Proxima Nova"/>
                        <a:sym typeface="Proxima Nova"/>
                      </a:endParaRPr>
                    </a:p>
                  </a:txBody>
                  <a:tcPr marT="91425" marB="91425" marR="91425" marL="91425">
                    <a:solidFill>
                      <a:schemeClr val="lt2"/>
                    </a:solidFill>
                  </a:tcPr>
                </a:tc>
              </a:tr>
              <a:tr h="381000">
                <a:tc>
                  <a:txBody>
                    <a:bodyPr/>
                    <a:lstStyle/>
                    <a:p>
                      <a:pPr indent="0" lvl="0" marL="0" rtl="0" algn="l">
                        <a:spcBef>
                          <a:spcPts val="0"/>
                        </a:spcBef>
                        <a:spcAft>
                          <a:spcPts val="0"/>
                        </a:spcAft>
                        <a:buNone/>
                      </a:pPr>
                      <a:r>
                        <a:rPr b="1" lang="en" sz="1600">
                          <a:latin typeface="Inconsolata"/>
                          <a:ea typeface="Inconsolata"/>
                          <a:cs typeface="Inconsolata"/>
                          <a:sym typeface="Inconsolata"/>
                        </a:rPr>
                        <a:t>all</a:t>
                      </a:r>
                      <a:endParaRPr b="1" sz="1600">
                        <a:latin typeface="Inconsolata"/>
                        <a:ea typeface="Inconsolata"/>
                        <a:cs typeface="Inconsolata"/>
                        <a:sym typeface="Inconsolata"/>
                      </a:endParaRPr>
                    </a:p>
                  </a:txBody>
                  <a:tcPr marT="91425" marB="91425" marR="91425" marL="91425"/>
                </a:tc>
                <a:tc>
                  <a:txBody>
                    <a:bodyPr/>
                    <a:lstStyle/>
                    <a:p>
                      <a:pPr indent="0" lvl="0" marL="0" rtl="0" algn="l">
                        <a:spcBef>
                          <a:spcPts val="0"/>
                        </a:spcBef>
                        <a:spcAft>
                          <a:spcPts val="0"/>
                        </a:spcAft>
                        <a:buNone/>
                      </a:pPr>
                      <a:r>
                        <a:rPr lang="en" sz="1600">
                          <a:latin typeface="Proxima Nova"/>
                          <a:ea typeface="Proxima Nova"/>
                          <a:cs typeface="Proxima Nova"/>
                          <a:sym typeface="Proxima Nova"/>
                        </a:rPr>
                        <a:t>Suitable for all devices</a:t>
                      </a:r>
                      <a:endParaRPr sz="1600">
                        <a:latin typeface="Proxima Nova"/>
                        <a:ea typeface="Proxima Nova"/>
                        <a:cs typeface="Proxima Nova"/>
                        <a:sym typeface="Proxima Nova"/>
                      </a:endParaRPr>
                    </a:p>
                  </a:txBody>
                  <a:tcPr marT="91425" marB="91425" marR="91425" marL="91425"/>
                </a:tc>
              </a:tr>
              <a:tr h="381000">
                <a:tc>
                  <a:txBody>
                    <a:bodyPr/>
                    <a:lstStyle/>
                    <a:p>
                      <a:pPr indent="0" lvl="0" marL="0" rtl="0" algn="l">
                        <a:spcBef>
                          <a:spcPts val="0"/>
                        </a:spcBef>
                        <a:spcAft>
                          <a:spcPts val="0"/>
                        </a:spcAft>
                        <a:buNone/>
                      </a:pPr>
                      <a:r>
                        <a:rPr b="1" lang="en" sz="1600">
                          <a:latin typeface="Inconsolata"/>
                          <a:ea typeface="Inconsolata"/>
                          <a:cs typeface="Inconsolata"/>
                          <a:sym typeface="Inconsolata"/>
                        </a:rPr>
                        <a:t>print</a:t>
                      </a:r>
                      <a:endParaRPr b="1" sz="1600">
                        <a:latin typeface="Inconsolata"/>
                        <a:ea typeface="Inconsolata"/>
                        <a:cs typeface="Inconsolata"/>
                        <a:sym typeface="Inconsolata"/>
                      </a:endParaRPr>
                    </a:p>
                  </a:txBody>
                  <a:tcPr marT="91425" marB="91425" marR="91425" marL="91425"/>
                </a:tc>
                <a:tc>
                  <a:txBody>
                    <a:bodyPr/>
                    <a:lstStyle/>
                    <a:p>
                      <a:pPr indent="0" lvl="0" marL="0" rtl="0" algn="l">
                        <a:spcBef>
                          <a:spcPts val="0"/>
                        </a:spcBef>
                        <a:spcAft>
                          <a:spcPts val="0"/>
                        </a:spcAft>
                        <a:buNone/>
                      </a:pPr>
                      <a:r>
                        <a:rPr lang="en" sz="1600">
                          <a:latin typeface="Proxima Nova"/>
                          <a:ea typeface="Proxima Nova"/>
                          <a:cs typeface="Proxima Nova"/>
                          <a:sym typeface="Proxima Nova"/>
                        </a:rPr>
                        <a:t>Styles for printed documents</a:t>
                      </a:r>
                      <a:endParaRPr sz="1600">
                        <a:latin typeface="Proxima Nova"/>
                        <a:ea typeface="Proxima Nova"/>
                        <a:cs typeface="Proxima Nova"/>
                        <a:sym typeface="Proxima Nova"/>
                      </a:endParaRPr>
                    </a:p>
                  </a:txBody>
                  <a:tcPr marT="91425" marB="91425" marR="91425" marL="91425"/>
                </a:tc>
              </a:tr>
              <a:tr h="381000">
                <a:tc>
                  <a:txBody>
                    <a:bodyPr/>
                    <a:lstStyle/>
                    <a:p>
                      <a:pPr indent="0" lvl="0" marL="0" rtl="0" algn="l">
                        <a:spcBef>
                          <a:spcPts val="0"/>
                        </a:spcBef>
                        <a:spcAft>
                          <a:spcPts val="0"/>
                        </a:spcAft>
                        <a:buNone/>
                      </a:pPr>
                      <a:r>
                        <a:rPr b="1" lang="en" sz="1600">
                          <a:latin typeface="Inconsolata"/>
                          <a:ea typeface="Inconsolata"/>
                          <a:cs typeface="Inconsolata"/>
                          <a:sym typeface="Inconsolata"/>
                        </a:rPr>
                        <a:t>screen</a:t>
                      </a:r>
                      <a:endParaRPr b="1" sz="1600">
                        <a:latin typeface="Inconsolata"/>
                        <a:ea typeface="Inconsolata"/>
                        <a:cs typeface="Inconsolata"/>
                        <a:sym typeface="Inconsolata"/>
                      </a:endParaRPr>
                    </a:p>
                  </a:txBody>
                  <a:tcPr marT="91425" marB="91425" marR="91425" marL="91425"/>
                </a:tc>
                <a:tc>
                  <a:txBody>
                    <a:bodyPr/>
                    <a:lstStyle/>
                    <a:p>
                      <a:pPr indent="0" lvl="0" marL="0" rtl="0" algn="l">
                        <a:spcBef>
                          <a:spcPts val="0"/>
                        </a:spcBef>
                        <a:spcAft>
                          <a:spcPts val="0"/>
                        </a:spcAft>
                        <a:buNone/>
                      </a:pPr>
                      <a:r>
                        <a:rPr lang="en" sz="1600">
                          <a:latin typeface="Proxima Nova"/>
                          <a:ea typeface="Proxima Nova"/>
                          <a:cs typeface="Proxima Nova"/>
                          <a:sym typeface="Proxima Nova"/>
                        </a:rPr>
                        <a:t>Phones, tablets, TV, watches, computers</a:t>
                      </a:r>
                      <a:endParaRPr sz="1600">
                        <a:latin typeface="Proxima Nova"/>
                        <a:ea typeface="Proxima Nova"/>
                        <a:cs typeface="Proxima Nova"/>
                        <a:sym typeface="Proxima Nova"/>
                      </a:endParaRPr>
                    </a:p>
                  </a:txBody>
                  <a:tcPr marT="91425" marB="91425" marR="91425" marL="91425"/>
                </a:tc>
              </a:tr>
              <a:tr h="381000">
                <a:tc>
                  <a:txBody>
                    <a:bodyPr/>
                    <a:lstStyle/>
                    <a:p>
                      <a:pPr indent="0" lvl="0" marL="0" rtl="0" algn="l">
                        <a:spcBef>
                          <a:spcPts val="0"/>
                        </a:spcBef>
                        <a:spcAft>
                          <a:spcPts val="0"/>
                        </a:spcAft>
                        <a:buNone/>
                      </a:pPr>
                      <a:r>
                        <a:rPr b="1" lang="en" sz="1600">
                          <a:latin typeface="Inconsolata"/>
                          <a:ea typeface="Inconsolata"/>
                          <a:cs typeface="Inconsolata"/>
                          <a:sym typeface="Inconsolata"/>
                        </a:rPr>
                        <a:t>speech</a:t>
                      </a:r>
                      <a:endParaRPr b="1" sz="1600">
                        <a:latin typeface="Inconsolata"/>
                        <a:ea typeface="Inconsolata"/>
                        <a:cs typeface="Inconsolata"/>
                        <a:sym typeface="Inconsolata"/>
                      </a:endParaRPr>
                    </a:p>
                  </a:txBody>
                  <a:tcPr marT="91425" marB="91425" marR="91425" marL="91425"/>
                </a:tc>
                <a:tc>
                  <a:txBody>
                    <a:bodyPr/>
                    <a:lstStyle/>
                    <a:p>
                      <a:pPr indent="0" lvl="0" marL="0" rtl="0" algn="l">
                        <a:spcBef>
                          <a:spcPts val="0"/>
                        </a:spcBef>
                        <a:spcAft>
                          <a:spcPts val="0"/>
                        </a:spcAft>
                        <a:buNone/>
                      </a:pPr>
                      <a:r>
                        <a:rPr lang="en" sz="1600">
                          <a:latin typeface="Proxima Nova"/>
                          <a:ea typeface="Proxima Nova"/>
                          <a:cs typeface="Proxima Nova"/>
                          <a:sym typeface="Proxima Nova"/>
                        </a:rPr>
                        <a:t>Screen readers for accessibility</a:t>
                      </a:r>
                      <a:endParaRPr sz="1600">
                        <a:latin typeface="Proxima Nova"/>
                        <a:ea typeface="Proxima Nova"/>
                        <a:cs typeface="Proxima Nova"/>
                        <a:sym typeface="Proxima Nova"/>
                      </a:endParaRPr>
                    </a:p>
                  </a:txBody>
                  <a:tcPr marT="91425" marB="91425" marR="91425" marL="91425"/>
                </a:tc>
              </a:tr>
            </a:tbl>
          </a:graphicData>
        </a:graphic>
      </p:graphicFrame>
      <p:sp>
        <p:nvSpPr>
          <p:cNvPr id="545" name="Google Shape;545;p6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Media Features (abridged)</a:t>
            </a:r>
            <a:endParaRPr/>
          </a:p>
        </p:txBody>
      </p:sp>
      <p:sp>
        <p:nvSpPr>
          <p:cNvPr id="551" name="Google Shape;551;p61"/>
          <p:cNvSpPr txBox="1"/>
          <p:nvPr>
            <p:ph idx="4294967295" type="body"/>
          </p:nvPr>
        </p:nvSpPr>
        <p:spPr>
          <a:xfrm>
            <a:off x="457200" y="914400"/>
            <a:ext cx="8219100" cy="91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a handful of targetable features that we regularly use.  There are a lot more that are almost never used.</a:t>
            </a:r>
            <a:endParaRPr/>
          </a:p>
        </p:txBody>
      </p:sp>
      <p:sp>
        <p:nvSpPr>
          <p:cNvPr id="552" name="Google Shape;552;p6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graphicFrame>
        <p:nvGraphicFramePr>
          <p:cNvPr id="553" name="Google Shape;553;p61"/>
          <p:cNvGraphicFramePr/>
          <p:nvPr/>
        </p:nvGraphicFramePr>
        <p:xfrm>
          <a:off x="947250" y="1829425"/>
          <a:ext cx="3000000" cy="3000000"/>
        </p:xfrm>
        <a:graphic>
          <a:graphicData uri="http://schemas.openxmlformats.org/drawingml/2006/table">
            <a:tbl>
              <a:tblPr>
                <a:noFill/>
                <a:tableStyleId>{17A21983-E8AA-46C6-91B8-2FCB024360E9}</a:tableStyleId>
              </a:tblPr>
              <a:tblGrid>
                <a:gridCol w="3619500"/>
                <a:gridCol w="3619500"/>
              </a:tblGrid>
              <a:tr h="381000">
                <a:tc>
                  <a:txBody>
                    <a:bodyPr/>
                    <a:lstStyle/>
                    <a:p>
                      <a:pPr indent="0" lvl="0" marL="0" rtl="0" algn="l">
                        <a:spcBef>
                          <a:spcPts val="0"/>
                        </a:spcBef>
                        <a:spcAft>
                          <a:spcPts val="0"/>
                        </a:spcAft>
                        <a:buNone/>
                      </a:pPr>
                      <a:r>
                        <a:rPr b="1" lang="en" sz="1800">
                          <a:solidFill>
                            <a:srgbClr val="FFFFFF"/>
                          </a:solidFill>
                          <a:latin typeface="Proxima Nova"/>
                          <a:ea typeface="Proxima Nova"/>
                          <a:cs typeface="Proxima Nova"/>
                          <a:sym typeface="Proxima Nova"/>
                        </a:rPr>
                        <a:t>Media Type</a:t>
                      </a:r>
                      <a:endParaRPr b="1" sz="1800">
                        <a:solidFill>
                          <a:srgbClr val="FFFFFF"/>
                        </a:solidFill>
                        <a:latin typeface="Proxima Nova"/>
                        <a:ea typeface="Proxima Nova"/>
                        <a:cs typeface="Proxima Nova"/>
                        <a:sym typeface="Proxima Nova"/>
                      </a:endParaRPr>
                    </a:p>
                  </a:txBody>
                  <a:tcPr marT="91425" marB="91425" marR="91425" marL="91425">
                    <a:solidFill>
                      <a:schemeClr val="lt2"/>
                    </a:solidFill>
                  </a:tcPr>
                </a:tc>
                <a:tc>
                  <a:txBody>
                    <a:bodyPr/>
                    <a:lstStyle/>
                    <a:p>
                      <a:pPr indent="0" lvl="0" marL="0" rtl="0" algn="l">
                        <a:spcBef>
                          <a:spcPts val="0"/>
                        </a:spcBef>
                        <a:spcAft>
                          <a:spcPts val="0"/>
                        </a:spcAft>
                        <a:buNone/>
                      </a:pPr>
                      <a:r>
                        <a:rPr b="1" lang="en" sz="1800">
                          <a:solidFill>
                            <a:srgbClr val="FFFFFF"/>
                          </a:solidFill>
                          <a:latin typeface="Proxima Nova"/>
                          <a:ea typeface="Proxima Nova"/>
                          <a:cs typeface="Proxima Nova"/>
                          <a:sym typeface="Proxima Nova"/>
                        </a:rPr>
                        <a:t>Description</a:t>
                      </a:r>
                      <a:endParaRPr b="1" sz="1800">
                        <a:solidFill>
                          <a:srgbClr val="FFFFFF"/>
                        </a:solidFill>
                        <a:latin typeface="Proxima Nova"/>
                        <a:ea typeface="Proxima Nova"/>
                        <a:cs typeface="Proxima Nova"/>
                        <a:sym typeface="Proxima Nova"/>
                      </a:endParaRPr>
                    </a:p>
                  </a:txBody>
                  <a:tcPr marT="91425" marB="91425" marR="91425" marL="91425">
                    <a:solidFill>
                      <a:schemeClr val="lt2"/>
                    </a:solidFill>
                  </a:tcPr>
                </a:tc>
              </a:tr>
              <a:tr h="381000">
                <a:tc>
                  <a:txBody>
                    <a:bodyPr/>
                    <a:lstStyle/>
                    <a:p>
                      <a:pPr indent="0" lvl="0" marL="0" rtl="0" algn="l">
                        <a:spcBef>
                          <a:spcPts val="0"/>
                        </a:spcBef>
                        <a:spcAft>
                          <a:spcPts val="0"/>
                        </a:spcAft>
                        <a:buNone/>
                      </a:pPr>
                      <a:r>
                        <a:rPr b="1" lang="en" sz="1600">
                          <a:latin typeface="Inconsolata"/>
                          <a:ea typeface="Inconsolata"/>
                          <a:cs typeface="Inconsolata"/>
                          <a:sym typeface="Inconsolata"/>
                        </a:rPr>
                        <a:t>width</a:t>
                      </a:r>
                      <a:endParaRPr b="1" sz="1600">
                        <a:latin typeface="Inconsolata"/>
                        <a:ea typeface="Inconsolata"/>
                        <a:cs typeface="Inconsolata"/>
                        <a:sym typeface="Inconsolata"/>
                      </a:endParaRPr>
                    </a:p>
                  </a:txBody>
                  <a:tcPr marT="91425" marB="91425" marR="91425" marL="91425"/>
                </a:tc>
                <a:tc>
                  <a:txBody>
                    <a:bodyPr/>
                    <a:lstStyle/>
                    <a:p>
                      <a:pPr indent="0" lvl="0" marL="0" rtl="0" algn="l">
                        <a:spcBef>
                          <a:spcPts val="0"/>
                        </a:spcBef>
                        <a:spcAft>
                          <a:spcPts val="0"/>
                        </a:spcAft>
                        <a:buNone/>
                      </a:pPr>
                      <a:r>
                        <a:rPr lang="en" sz="1600">
                          <a:latin typeface="Proxima Nova"/>
                          <a:ea typeface="Proxima Nova"/>
                          <a:cs typeface="Proxima Nova"/>
                          <a:sym typeface="Proxima Nova"/>
                        </a:rPr>
                        <a:t>Suitable for all devices</a:t>
                      </a:r>
                      <a:endParaRPr sz="1600">
                        <a:latin typeface="Proxima Nova"/>
                        <a:ea typeface="Proxima Nova"/>
                        <a:cs typeface="Proxima Nova"/>
                        <a:sym typeface="Proxima Nova"/>
                      </a:endParaRPr>
                    </a:p>
                  </a:txBody>
                  <a:tcPr marT="91425" marB="91425" marR="91425" marL="91425"/>
                </a:tc>
              </a:tr>
              <a:tr h="381000">
                <a:tc>
                  <a:txBody>
                    <a:bodyPr/>
                    <a:lstStyle/>
                    <a:p>
                      <a:pPr indent="0" lvl="0" marL="0" rtl="0" algn="l">
                        <a:spcBef>
                          <a:spcPts val="0"/>
                        </a:spcBef>
                        <a:spcAft>
                          <a:spcPts val="0"/>
                        </a:spcAft>
                        <a:buNone/>
                      </a:pPr>
                      <a:r>
                        <a:rPr b="1" lang="en" sz="1600">
                          <a:latin typeface="Inconsolata"/>
                          <a:ea typeface="Inconsolata"/>
                          <a:cs typeface="Inconsolata"/>
                          <a:sym typeface="Inconsolata"/>
                        </a:rPr>
                        <a:t>height</a:t>
                      </a:r>
                      <a:endParaRPr b="1" sz="1600">
                        <a:latin typeface="Inconsolata"/>
                        <a:ea typeface="Inconsolata"/>
                        <a:cs typeface="Inconsolata"/>
                        <a:sym typeface="Inconsolata"/>
                      </a:endParaRPr>
                    </a:p>
                  </a:txBody>
                  <a:tcPr marT="91425" marB="91425" marR="91425" marL="91425"/>
                </a:tc>
                <a:tc>
                  <a:txBody>
                    <a:bodyPr/>
                    <a:lstStyle/>
                    <a:p>
                      <a:pPr indent="0" lvl="0" marL="0" rtl="0" algn="l">
                        <a:spcBef>
                          <a:spcPts val="0"/>
                        </a:spcBef>
                        <a:spcAft>
                          <a:spcPts val="0"/>
                        </a:spcAft>
                        <a:buNone/>
                      </a:pPr>
                      <a:r>
                        <a:rPr lang="en" sz="1600">
                          <a:latin typeface="Proxima Nova"/>
                          <a:ea typeface="Proxima Nova"/>
                          <a:cs typeface="Proxima Nova"/>
                          <a:sym typeface="Proxima Nova"/>
                        </a:rPr>
                        <a:t>Styles for printed documents</a:t>
                      </a:r>
                      <a:endParaRPr sz="1600">
                        <a:latin typeface="Proxima Nova"/>
                        <a:ea typeface="Proxima Nova"/>
                        <a:cs typeface="Proxima Nova"/>
                        <a:sym typeface="Proxima Nova"/>
                      </a:endParaRPr>
                    </a:p>
                  </a:txBody>
                  <a:tcPr marT="91425" marB="91425" marR="91425" marL="91425"/>
                </a:tc>
              </a:tr>
              <a:tr h="381000">
                <a:tc>
                  <a:txBody>
                    <a:bodyPr/>
                    <a:lstStyle/>
                    <a:p>
                      <a:pPr indent="0" lvl="0" marL="0" rtl="0" algn="l">
                        <a:spcBef>
                          <a:spcPts val="0"/>
                        </a:spcBef>
                        <a:spcAft>
                          <a:spcPts val="0"/>
                        </a:spcAft>
                        <a:buNone/>
                      </a:pPr>
                      <a:r>
                        <a:rPr b="1" lang="en" sz="1600">
                          <a:latin typeface="Inconsolata"/>
                          <a:ea typeface="Inconsolata"/>
                          <a:cs typeface="Inconsolata"/>
                          <a:sym typeface="Inconsolata"/>
                        </a:rPr>
                        <a:t>orientation</a:t>
                      </a:r>
                      <a:endParaRPr b="1" sz="1600">
                        <a:latin typeface="Inconsolata"/>
                        <a:ea typeface="Inconsolata"/>
                        <a:cs typeface="Inconsolata"/>
                        <a:sym typeface="Inconsolata"/>
                      </a:endParaRPr>
                    </a:p>
                  </a:txBody>
                  <a:tcPr marT="91425" marB="91425" marR="91425" marL="91425"/>
                </a:tc>
                <a:tc>
                  <a:txBody>
                    <a:bodyPr/>
                    <a:lstStyle/>
                    <a:p>
                      <a:pPr indent="0" lvl="0" marL="0" rtl="0" algn="l">
                        <a:spcBef>
                          <a:spcPts val="0"/>
                        </a:spcBef>
                        <a:spcAft>
                          <a:spcPts val="0"/>
                        </a:spcAft>
                        <a:buNone/>
                      </a:pPr>
                      <a:r>
                        <a:rPr lang="en" sz="1600">
                          <a:latin typeface="Proxima Nova"/>
                          <a:ea typeface="Proxima Nova"/>
                          <a:cs typeface="Proxima Nova"/>
                          <a:sym typeface="Proxima Nova"/>
                        </a:rPr>
                        <a:t>Phones, tablets, TV, watches, computers</a:t>
                      </a:r>
                      <a:endParaRPr sz="1600">
                        <a:latin typeface="Proxima Nova"/>
                        <a:ea typeface="Proxima Nova"/>
                        <a:cs typeface="Proxima Nova"/>
                        <a:sym typeface="Proxima Nova"/>
                      </a:endParaRPr>
                    </a:p>
                  </a:txBody>
                  <a:tcPr marT="91425" marB="91425" marR="91425" marL="91425"/>
                </a:tc>
              </a:tr>
            </a:tbl>
          </a:graphicData>
        </a:graphic>
      </p:graphicFrame>
      <p:sp>
        <p:nvSpPr>
          <p:cNvPr id="554" name="Google Shape;554;p6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Compound Media Query With </a:t>
            </a:r>
            <a:r>
              <a:rPr lang="en"/>
              <a:t>Type and Width</a:t>
            </a:r>
            <a:endParaRPr/>
          </a:p>
        </p:txBody>
      </p:sp>
      <p:sp>
        <p:nvSpPr>
          <p:cNvPr id="560" name="Google Shape;560;p62"/>
          <p:cNvSpPr txBox="1"/>
          <p:nvPr>
            <p:ph idx="4294967295" type="body"/>
          </p:nvPr>
        </p:nvSpPr>
        <p:spPr>
          <a:xfrm>
            <a:off x="457200" y="2527700"/>
            <a:ext cx="8219100" cy="196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Almost all devices register as </a:t>
            </a:r>
            <a:r>
              <a:rPr b="1" lang="en">
                <a:latin typeface="Inconsolata"/>
                <a:ea typeface="Inconsolata"/>
                <a:cs typeface="Inconsolata"/>
                <a:sym typeface="Inconsolata"/>
              </a:rPr>
              <a:t>screen</a:t>
            </a:r>
            <a:r>
              <a:rPr lang="en"/>
              <a:t>, making this largely irrelevant, but you’ll see it in older codebases. </a:t>
            </a:r>
            <a:endParaRPr/>
          </a:p>
          <a:p>
            <a:pPr indent="0" lvl="0" marL="0" rtl="0" algn="l">
              <a:lnSpc>
                <a:spcPct val="115000"/>
              </a:lnSpc>
              <a:spcBef>
                <a:spcPts val="1000"/>
              </a:spcBef>
              <a:spcAft>
                <a:spcPts val="1000"/>
              </a:spcAft>
              <a:buClr>
                <a:schemeClr val="dk1"/>
              </a:buClr>
              <a:buSzPts val="1100"/>
              <a:buFont typeface="Arial"/>
              <a:buNone/>
            </a:pPr>
            <a:r>
              <a:rPr lang="en"/>
              <a:t>The only use case in which you see “type” in the wild is when making style sheets for documents that </a:t>
            </a:r>
            <a:r>
              <a:rPr b="1" lang="en">
                <a:latin typeface="Inconsolata"/>
                <a:ea typeface="Inconsolata"/>
                <a:cs typeface="Inconsolata"/>
                <a:sym typeface="Inconsolata"/>
              </a:rPr>
              <a:t>print</a:t>
            </a:r>
            <a:r>
              <a:rPr lang="en"/>
              <a:t> (such as concert tickets or boarding passes). Even this use case is dying because of mobile apps that perform these tasks.</a:t>
            </a:r>
            <a:endParaRPr/>
          </a:p>
        </p:txBody>
      </p:sp>
      <p:sp>
        <p:nvSpPr>
          <p:cNvPr id="561" name="Google Shape;561;p6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562" name="Google Shape;562;p62"/>
          <p:cNvSpPr/>
          <p:nvPr/>
        </p:nvSpPr>
        <p:spPr>
          <a:xfrm>
            <a:off x="545200" y="914400"/>
            <a:ext cx="8013000" cy="15033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 sz="1800">
                <a:latin typeface="Inconsolata"/>
                <a:ea typeface="Inconsolata"/>
                <a:cs typeface="Inconsolata"/>
                <a:sym typeface="Inconsolata"/>
              </a:rPr>
              <a:t>@media screen and (min-width: 480px) {</a:t>
            </a:r>
            <a:endParaRPr sz="1800">
              <a:latin typeface="Inconsolata"/>
              <a:ea typeface="Inconsolata"/>
              <a:cs typeface="Inconsolata"/>
              <a:sym typeface="Inconsolata"/>
            </a:endParaRPr>
          </a:p>
          <a:p>
            <a:pPr indent="0" lvl="0" marL="457200" rtl="0" algn="l">
              <a:spcBef>
                <a:spcPts val="0"/>
              </a:spcBef>
              <a:spcAft>
                <a:spcPts val="0"/>
              </a:spcAft>
              <a:buNone/>
            </a:pPr>
            <a:r>
              <a:rPr lang="en" sz="1800">
                <a:latin typeface="Inconsolata"/>
                <a:ea typeface="Inconsolata"/>
                <a:cs typeface="Inconsolata"/>
                <a:sym typeface="Inconsolata"/>
              </a:rPr>
              <a:t>  .my-class {</a:t>
            </a:r>
            <a:endParaRPr sz="1800">
              <a:latin typeface="Inconsolata"/>
              <a:ea typeface="Inconsolata"/>
              <a:cs typeface="Inconsolata"/>
              <a:sym typeface="Inconsolata"/>
            </a:endParaRPr>
          </a:p>
          <a:p>
            <a:pPr indent="0" lvl="0" marL="457200" rtl="0" algn="l">
              <a:spcBef>
                <a:spcPts val="0"/>
              </a:spcBef>
              <a:spcAft>
                <a:spcPts val="0"/>
              </a:spcAft>
              <a:buNone/>
            </a:pPr>
            <a:r>
              <a:rPr lang="en" sz="1800">
                <a:latin typeface="Inconsolata"/>
                <a:ea typeface="Inconsolata"/>
                <a:cs typeface="Inconsolata"/>
                <a:sym typeface="Inconsolata"/>
              </a:rPr>
              <a:t>    property: value;</a:t>
            </a:r>
            <a:endParaRPr sz="1800">
              <a:latin typeface="Inconsolata"/>
              <a:ea typeface="Inconsolata"/>
              <a:cs typeface="Inconsolata"/>
              <a:sym typeface="Inconsolata"/>
            </a:endParaRPr>
          </a:p>
          <a:p>
            <a:pPr indent="0" lvl="0" marL="457200" rtl="0" algn="l">
              <a:spcBef>
                <a:spcPts val="0"/>
              </a:spcBef>
              <a:spcAft>
                <a:spcPts val="0"/>
              </a:spcAft>
              <a:buNone/>
            </a:pPr>
            <a:r>
              <a:rPr lang="en" sz="1800">
                <a:latin typeface="Inconsolata"/>
                <a:ea typeface="Inconsolata"/>
                <a:cs typeface="Inconsolata"/>
                <a:sym typeface="Inconsolata"/>
              </a:rPr>
              <a:t>  }</a:t>
            </a:r>
            <a:endParaRPr sz="1800">
              <a:latin typeface="Inconsolata"/>
              <a:ea typeface="Inconsolata"/>
              <a:cs typeface="Inconsolata"/>
              <a:sym typeface="Inconsolata"/>
            </a:endParaRPr>
          </a:p>
          <a:p>
            <a:pPr indent="0" lvl="0" marL="457200" rtl="0" algn="l">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p:txBody>
      </p:sp>
      <p:sp>
        <p:nvSpPr>
          <p:cNvPr id="563" name="Google Shape;563;p6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3"/>
          <p:cNvSpPr/>
          <p:nvPr/>
        </p:nvSpPr>
        <p:spPr>
          <a:xfrm>
            <a:off x="545200" y="914400"/>
            <a:ext cx="8013000" cy="35139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1600">
                <a:solidFill>
                  <a:schemeClr val="dk1"/>
                </a:solidFill>
                <a:latin typeface="Inconsolata"/>
                <a:ea typeface="Inconsolata"/>
                <a:cs typeface="Inconsolata"/>
                <a:sym typeface="Inconsolata"/>
              </a:rPr>
              <a:t>@media (min-width: 768px) and (max-width: 959px) {</a:t>
            </a:r>
            <a:endParaRPr sz="1600">
              <a:solidFill>
                <a:schemeClr val="dk1"/>
              </a:solidFill>
              <a:latin typeface="Inconsolata"/>
              <a:ea typeface="Inconsolata"/>
              <a:cs typeface="Inconsolata"/>
              <a:sym typeface="Inconsolata"/>
            </a:endParaRPr>
          </a:p>
          <a:p>
            <a:pPr indent="0" lvl="0" marL="457200" rtl="0" algn="l">
              <a:spcBef>
                <a:spcPts val="0"/>
              </a:spcBef>
              <a:spcAft>
                <a:spcPts val="0"/>
              </a:spcAft>
              <a:buClr>
                <a:schemeClr val="dk1"/>
              </a:buClr>
              <a:buSzPts val="1100"/>
              <a:buFont typeface="Arial"/>
              <a:buNone/>
            </a:pPr>
            <a:r>
              <a:rPr lang="en" sz="1600">
                <a:solidFill>
                  <a:schemeClr val="dk1"/>
                </a:solidFill>
                <a:latin typeface="Inconsolata"/>
                <a:ea typeface="Inconsolata"/>
                <a:cs typeface="Inconsolata"/>
                <a:sym typeface="Inconsolata"/>
              </a:rPr>
              <a:t>  .text-design {</a:t>
            </a:r>
            <a:endParaRPr sz="1600">
              <a:solidFill>
                <a:schemeClr val="dk1"/>
              </a:solidFill>
              <a:latin typeface="Inconsolata"/>
              <a:ea typeface="Inconsolata"/>
              <a:cs typeface="Inconsolata"/>
              <a:sym typeface="Inconsolata"/>
            </a:endParaRPr>
          </a:p>
          <a:p>
            <a:pPr indent="0" lvl="0" marL="457200" rtl="0" algn="l">
              <a:spcBef>
                <a:spcPts val="0"/>
              </a:spcBef>
              <a:spcAft>
                <a:spcPts val="0"/>
              </a:spcAft>
              <a:buClr>
                <a:schemeClr val="dk1"/>
              </a:buClr>
              <a:buSzPts val="1100"/>
              <a:buFont typeface="Arial"/>
              <a:buNone/>
            </a:pPr>
            <a:r>
              <a:rPr lang="en" sz="1600">
                <a:solidFill>
                  <a:schemeClr val="dk1"/>
                </a:solidFill>
                <a:latin typeface="Inconsolata"/>
                <a:ea typeface="Inconsolata"/>
                <a:cs typeface="Inconsolata"/>
                <a:sym typeface="Inconsolata"/>
              </a:rPr>
              <a:t>    font-size: 20px;</a:t>
            </a:r>
            <a:endParaRPr sz="1600">
              <a:solidFill>
                <a:schemeClr val="dk1"/>
              </a:solidFill>
              <a:latin typeface="Inconsolata"/>
              <a:ea typeface="Inconsolata"/>
              <a:cs typeface="Inconsolata"/>
              <a:sym typeface="Inconsolata"/>
            </a:endParaRPr>
          </a:p>
          <a:p>
            <a:pPr indent="0" lvl="0" marL="457200" rtl="0" algn="l">
              <a:spcBef>
                <a:spcPts val="0"/>
              </a:spcBef>
              <a:spcAft>
                <a:spcPts val="0"/>
              </a:spcAft>
              <a:buClr>
                <a:schemeClr val="dk1"/>
              </a:buClr>
              <a:buSzPts val="1100"/>
              <a:buFont typeface="Arial"/>
              <a:buNone/>
            </a:pPr>
            <a:r>
              <a:rPr lang="en" sz="1600">
                <a:solidFill>
                  <a:schemeClr val="dk1"/>
                </a:solidFill>
                <a:latin typeface="Inconsolata"/>
                <a:ea typeface="Inconsolata"/>
                <a:cs typeface="Inconsolata"/>
                <a:sym typeface="Inconsolata"/>
              </a:rPr>
              <a:t>  }</a:t>
            </a:r>
            <a:endParaRPr sz="1600">
              <a:solidFill>
                <a:schemeClr val="dk1"/>
              </a:solidFill>
              <a:latin typeface="Inconsolata"/>
              <a:ea typeface="Inconsolata"/>
              <a:cs typeface="Inconsolata"/>
              <a:sym typeface="Inconsolata"/>
            </a:endParaRPr>
          </a:p>
          <a:p>
            <a:pPr indent="0" lvl="0" marL="457200" rtl="0" algn="l">
              <a:spcBef>
                <a:spcPts val="0"/>
              </a:spcBef>
              <a:spcAft>
                <a:spcPts val="0"/>
              </a:spcAft>
              <a:buClr>
                <a:schemeClr val="dk1"/>
              </a:buClr>
              <a:buSzPts val="1100"/>
              <a:buFont typeface="Arial"/>
              <a:buNone/>
            </a:pPr>
            <a:r>
              <a:rPr lang="en" sz="1600">
                <a:solidFill>
                  <a:schemeClr val="dk1"/>
                </a:solidFill>
                <a:latin typeface="Inconsolata"/>
                <a:ea typeface="Inconsolata"/>
                <a:cs typeface="Inconsolata"/>
                <a:sym typeface="Inconsolata"/>
              </a:rPr>
              <a:t>}</a:t>
            </a:r>
            <a:endParaRPr sz="1600">
              <a:solidFill>
                <a:schemeClr val="dk1"/>
              </a:solidFill>
              <a:latin typeface="Inconsolata"/>
              <a:ea typeface="Inconsolata"/>
              <a:cs typeface="Inconsolata"/>
              <a:sym typeface="Inconsolata"/>
            </a:endParaRPr>
          </a:p>
          <a:p>
            <a:pPr indent="0" lvl="0" marL="457200" rtl="0" algn="l">
              <a:spcBef>
                <a:spcPts val="0"/>
              </a:spcBef>
              <a:spcAft>
                <a:spcPts val="0"/>
              </a:spcAft>
              <a:buClr>
                <a:schemeClr val="dk1"/>
              </a:buClr>
              <a:buSzPts val="1100"/>
              <a:buFont typeface="Arial"/>
              <a:buNone/>
            </a:pPr>
            <a:r>
              <a:t/>
            </a:r>
            <a:endParaRPr sz="1600">
              <a:latin typeface="Inconsolata"/>
              <a:ea typeface="Inconsolata"/>
              <a:cs typeface="Inconsolata"/>
              <a:sym typeface="Inconsolata"/>
            </a:endParaRPr>
          </a:p>
          <a:p>
            <a:pPr indent="0" lvl="0" marL="457200" rtl="0" algn="l">
              <a:spcBef>
                <a:spcPts val="0"/>
              </a:spcBef>
              <a:spcAft>
                <a:spcPts val="0"/>
              </a:spcAft>
              <a:buClr>
                <a:schemeClr val="dk1"/>
              </a:buClr>
              <a:buSzPts val="1100"/>
              <a:buFont typeface="Arial"/>
              <a:buNone/>
            </a:pPr>
            <a:r>
              <a:t/>
            </a:r>
            <a:endParaRPr sz="1600">
              <a:latin typeface="Inconsolata"/>
              <a:ea typeface="Inconsolata"/>
              <a:cs typeface="Inconsolata"/>
              <a:sym typeface="Inconsolata"/>
            </a:endParaRPr>
          </a:p>
          <a:p>
            <a:pPr indent="0" lvl="0" marL="457200" rtl="0" algn="l">
              <a:spcBef>
                <a:spcPts val="0"/>
              </a:spcBef>
              <a:spcAft>
                <a:spcPts val="0"/>
              </a:spcAft>
              <a:buClr>
                <a:schemeClr val="dk1"/>
              </a:buClr>
              <a:buSzPts val="1100"/>
              <a:buFont typeface="Arial"/>
              <a:buNone/>
            </a:pPr>
            <a:r>
              <a:rPr lang="en" sz="1600">
                <a:latin typeface="Inconsolata"/>
                <a:ea typeface="Inconsolata"/>
                <a:cs typeface="Inconsolata"/>
                <a:sym typeface="Inconsolata"/>
              </a:rPr>
              <a:t>@media </a:t>
            </a:r>
            <a:r>
              <a:rPr lang="en" sz="1600">
                <a:latin typeface="Inconsolata"/>
                <a:ea typeface="Inconsolata"/>
                <a:cs typeface="Inconsolata"/>
                <a:sym typeface="Inconsolata"/>
              </a:rPr>
              <a:t>(min-width: 30rem) and (orientation: landscape)</a:t>
            </a:r>
            <a:r>
              <a:rPr lang="en" sz="1600">
                <a:latin typeface="Inconsolata"/>
                <a:ea typeface="Inconsolata"/>
                <a:cs typeface="Inconsolata"/>
                <a:sym typeface="Inconsolata"/>
              </a:rPr>
              <a:t> {</a:t>
            </a:r>
            <a:endParaRPr sz="1600">
              <a:latin typeface="Inconsolata"/>
              <a:ea typeface="Inconsolata"/>
              <a:cs typeface="Inconsolata"/>
              <a:sym typeface="Inconsolata"/>
            </a:endParaRPr>
          </a:p>
          <a:p>
            <a:pPr indent="0" lvl="0" marL="457200" rtl="0" algn="l">
              <a:spcBef>
                <a:spcPts val="0"/>
              </a:spcBef>
              <a:spcAft>
                <a:spcPts val="0"/>
              </a:spcAft>
              <a:buClr>
                <a:schemeClr val="dk1"/>
              </a:buClr>
              <a:buSzPts val="1100"/>
              <a:buFont typeface="Arial"/>
              <a:buNone/>
            </a:pPr>
            <a:r>
              <a:rPr lang="en" sz="1600">
                <a:latin typeface="Inconsolata"/>
                <a:ea typeface="Inconsolata"/>
                <a:cs typeface="Inconsolata"/>
                <a:sym typeface="Inconsolata"/>
              </a:rPr>
              <a:t>  .text-design {</a:t>
            </a:r>
            <a:endParaRPr sz="1600">
              <a:latin typeface="Inconsolata"/>
              <a:ea typeface="Inconsolata"/>
              <a:cs typeface="Inconsolata"/>
              <a:sym typeface="Inconsolata"/>
            </a:endParaRPr>
          </a:p>
          <a:p>
            <a:pPr indent="0" lvl="0" marL="457200" rtl="0" algn="l">
              <a:spcBef>
                <a:spcPts val="0"/>
              </a:spcBef>
              <a:spcAft>
                <a:spcPts val="0"/>
              </a:spcAft>
              <a:buClr>
                <a:schemeClr val="dk1"/>
              </a:buClr>
              <a:buSzPts val="1100"/>
              <a:buFont typeface="Arial"/>
              <a:buNone/>
            </a:pPr>
            <a:r>
              <a:rPr lang="en" sz="1600">
                <a:latin typeface="Inconsolata"/>
                <a:ea typeface="Inconsolata"/>
                <a:cs typeface="Inconsolata"/>
                <a:sym typeface="Inconsolata"/>
              </a:rPr>
              <a:t>    font-size: 18px;</a:t>
            </a:r>
            <a:endParaRPr sz="1600">
              <a:latin typeface="Inconsolata"/>
              <a:ea typeface="Inconsolata"/>
              <a:cs typeface="Inconsolata"/>
              <a:sym typeface="Inconsolata"/>
            </a:endParaRPr>
          </a:p>
          <a:p>
            <a:pPr indent="0" lvl="0" marL="457200" rtl="0" algn="l">
              <a:spcBef>
                <a:spcPts val="0"/>
              </a:spcBef>
              <a:spcAft>
                <a:spcPts val="0"/>
              </a:spcAft>
              <a:buClr>
                <a:schemeClr val="dk1"/>
              </a:buClr>
              <a:buSzPts val="1100"/>
              <a:buFont typeface="Arial"/>
              <a:buNone/>
            </a:pPr>
            <a:r>
              <a:rPr lang="en" sz="1600">
                <a:latin typeface="Inconsolata"/>
                <a:ea typeface="Inconsolata"/>
                <a:cs typeface="Inconsolata"/>
                <a:sym typeface="Inconsolata"/>
              </a:rPr>
              <a:t>  }</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a:t>
            </a:r>
            <a:endParaRPr sz="1600">
              <a:latin typeface="Inconsolata"/>
              <a:ea typeface="Inconsolata"/>
              <a:cs typeface="Inconsolata"/>
              <a:sym typeface="Inconsolata"/>
            </a:endParaRPr>
          </a:p>
        </p:txBody>
      </p:sp>
      <p:sp>
        <p:nvSpPr>
          <p:cNvPr id="569" name="Google Shape;569;p6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Media Query</a:t>
            </a:r>
            <a:endParaRPr/>
          </a:p>
        </p:txBody>
      </p:sp>
      <p:sp>
        <p:nvSpPr>
          <p:cNvPr id="570" name="Google Shape;570;p6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571" name="Google Shape;571;p6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Pre-Class </a:t>
            </a:r>
            <a:r>
              <a:rPr lang="en"/>
              <a:t>Materials and Preparation</a:t>
            </a:r>
            <a:endParaRPr/>
          </a:p>
          <a:p>
            <a:pPr indent="0" lvl="0" marL="0" rtl="0" algn="l">
              <a:spcBef>
                <a:spcPts val="0"/>
              </a:spcBef>
              <a:spcAft>
                <a:spcPts val="0"/>
              </a:spcAft>
              <a:buNone/>
            </a:pPr>
            <a:r>
              <a:t/>
            </a:r>
            <a:endParaRPr/>
          </a:p>
        </p:txBody>
      </p:sp>
      <p:sp>
        <p:nvSpPr>
          <p:cNvPr id="312" name="Google Shape;312;p37"/>
          <p:cNvSpPr txBox="1"/>
          <p:nvPr>
            <p:ph idx="4294967295" type="body"/>
          </p:nvPr>
        </p:nvSpPr>
        <p:spPr>
          <a:xfrm>
            <a:off x="979500" y="1078375"/>
            <a:ext cx="7099500" cy="3640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Review all slides, lab activities, and code-alongs.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There are prompts in the speaker notes with opportunities for instructor customization.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Materials:</a:t>
            </a:r>
            <a:endParaRPr sz="1400">
              <a:solidFill>
                <a:schemeClr val="dk1"/>
              </a:solidFill>
            </a:endParaRPr>
          </a:p>
          <a:p>
            <a:pPr indent="-317500" lvl="1" marL="914400" rtl="0" algn="l">
              <a:spcBef>
                <a:spcPts val="0"/>
              </a:spcBef>
              <a:spcAft>
                <a:spcPts val="0"/>
              </a:spcAft>
              <a:buClr>
                <a:schemeClr val="dk1"/>
              </a:buClr>
              <a:buSzPts val="1400"/>
              <a:buChar char="○"/>
            </a:pPr>
            <a:r>
              <a:rPr lang="en" sz="1400" u="sng">
                <a:solidFill>
                  <a:schemeClr val="hlink"/>
                </a:solidFill>
                <a:hlinkClick r:id="rId3"/>
              </a:rPr>
              <a:t>Reference Code</a:t>
            </a:r>
            <a:endParaRPr sz="1400">
              <a:solidFill>
                <a:schemeClr val="dk1"/>
              </a:solidFill>
            </a:endParaRPr>
          </a:p>
          <a:p>
            <a:pPr indent="-317500" lvl="1" marL="914400" rtl="0" algn="l">
              <a:spcBef>
                <a:spcPts val="0"/>
              </a:spcBef>
              <a:spcAft>
                <a:spcPts val="0"/>
              </a:spcAft>
              <a:buClr>
                <a:schemeClr val="dk1"/>
              </a:buClr>
              <a:buSzPts val="1400"/>
              <a:buChar char="○"/>
            </a:pPr>
            <a:r>
              <a:rPr lang="en" sz="1400" u="sng">
                <a:solidFill>
                  <a:schemeClr val="hlink"/>
                </a:solidFill>
                <a:hlinkClick r:id="rId4"/>
              </a:rPr>
              <a:t>Starter Code in CodePen</a:t>
            </a:r>
            <a:endParaRPr sz="1400">
              <a:solidFill>
                <a:schemeClr val="dk1"/>
              </a:solidFill>
            </a:endParaRPr>
          </a:p>
          <a:p>
            <a:pPr indent="-317500" lvl="1" marL="914400" rtl="0" algn="l">
              <a:spcBef>
                <a:spcPts val="0"/>
              </a:spcBef>
              <a:spcAft>
                <a:spcPts val="0"/>
              </a:spcAft>
              <a:buClr>
                <a:schemeClr val="dk1"/>
              </a:buClr>
              <a:buSzPts val="1400"/>
              <a:buChar char="○"/>
            </a:pPr>
            <a:r>
              <a:rPr lang="en" sz="1400" u="sng">
                <a:solidFill>
                  <a:schemeClr val="hlink"/>
                </a:solidFill>
                <a:hlinkClick r:id="rId5"/>
              </a:rPr>
              <a:t>Solution Code in CodePen</a:t>
            </a:r>
            <a:endParaRPr sz="1400">
              <a:solidFill>
                <a:schemeClr val="dk1"/>
              </a:solidFill>
            </a:endParaRPr>
          </a:p>
        </p:txBody>
      </p:sp>
      <p:sp>
        <p:nvSpPr>
          <p:cNvPr id="313" name="Google Shape;313;p3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Approach: S</a:t>
            </a:r>
            <a:r>
              <a:rPr lang="en"/>
              <a:t>eparate Responsive Style Sheets</a:t>
            </a:r>
            <a:endParaRPr/>
          </a:p>
        </p:txBody>
      </p:sp>
      <p:sp>
        <p:nvSpPr>
          <p:cNvPr id="577" name="Google Shape;577;p64"/>
          <p:cNvSpPr txBox="1"/>
          <p:nvPr>
            <p:ph idx="4294967295" type="body"/>
          </p:nvPr>
        </p:nvSpPr>
        <p:spPr>
          <a:xfrm>
            <a:off x="457200" y="2391200"/>
            <a:ext cx="8219100" cy="18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1000"/>
              </a:spcAft>
              <a:buNone/>
            </a:pPr>
            <a:r>
              <a:rPr lang="en"/>
              <a:t>Separate style sheets are rare but still valid.</a:t>
            </a:r>
            <a:endParaRPr/>
          </a:p>
        </p:txBody>
      </p:sp>
      <p:sp>
        <p:nvSpPr>
          <p:cNvPr id="578" name="Google Shape;578;p6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579" name="Google Shape;579;p64"/>
          <p:cNvSpPr/>
          <p:nvPr/>
        </p:nvSpPr>
        <p:spPr>
          <a:xfrm>
            <a:off x="545200" y="1418100"/>
            <a:ext cx="8013000" cy="7986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 sz="1800">
                <a:latin typeface="Inconsolata"/>
                <a:ea typeface="Inconsolata"/>
                <a:cs typeface="Inconsolata"/>
                <a:sym typeface="Inconsolata"/>
              </a:rPr>
              <a:t>&lt;link rel="stylesheet" media="screen and (min-width: 1024px)" href="css/1024only.css"&gt;</a:t>
            </a:r>
            <a:endParaRPr sz="1800">
              <a:latin typeface="Inconsolata"/>
              <a:ea typeface="Inconsolata"/>
              <a:cs typeface="Inconsolata"/>
              <a:sym typeface="Inconsolata"/>
            </a:endParaRPr>
          </a:p>
        </p:txBody>
      </p:sp>
      <p:sp>
        <p:nvSpPr>
          <p:cNvPr id="580" name="Google Shape;580;p6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4" name="Shape 584"/>
        <p:cNvGrpSpPr/>
        <p:nvPr/>
      </p:nvGrpSpPr>
      <p:grpSpPr>
        <a:xfrm>
          <a:off x="0" y="0"/>
          <a:ext cx="0" cy="0"/>
          <a:chOff x="0" y="0"/>
          <a:chExt cx="0" cy="0"/>
        </a:xfrm>
      </p:grpSpPr>
      <p:sp>
        <p:nvSpPr>
          <p:cNvPr id="585" name="Google Shape;585;p65"/>
          <p:cNvSpPr/>
          <p:nvPr/>
        </p:nvSpPr>
        <p:spPr>
          <a:xfrm>
            <a:off x="753200" y="2683788"/>
            <a:ext cx="3171300" cy="1597200"/>
          </a:xfrm>
          <a:prstGeom prst="roundRect">
            <a:avLst>
              <a:gd fmla="val 16667"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Starter code: </a:t>
            </a:r>
            <a:br>
              <a:rPr b="1" lang="en" sz="1600">
                <a:latin typeface="Proxima Nova"/>
                <a:ea typeface="Proxima Nova"/>
                <a:cs typeface="Proxima Nova"/>
                <a:sym typeface="Proxima Nova"/>
              </a:rPr>
            </a:br>
            <a:endParaRPr b="1" sz="1600">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rPr lang="en" sz="1800" u="sng">
                <a:solidFill>
                  <a:schemeClr val="hlink"/>
                </a:solidFill>
                <a:latin typeface="Proxima Nova"/>
                <a:ea typeface="Proxima Nova"/>
                <a:cs typeface="Proxima Nova"/>
                <a:sym typeface="Proxima Nova"/>
                <a:hlinkClick r:id="rId3"/>
              </a:rPr>
              <a:t>https://codepen.io/GAmarketing/pen/BaavpoG</a:t>
            </a:r>
            <a:r>
              <a:rPr lang="en" sz="1800">
                <a:latin typeface="Proxima Nova"/>
                <a:ea typeface="Proxima Nova"/>
                <a:cs typeface="Proxima Nova"/>
                <a:sym typeface="Proxima Nova"/>
              </a:rPr>
              <a:t> </a:t>
            </a:r>
            <a:endParaRPr sz="1800">
              <a:latin typeface="Proxima Nova"/>
              <a:ea typeface="Proxima Nova"/>
              <a:cs typeface="Proxima Nova"/>
              <a:sym typeface="Proxima Nova"/>
            </a:endParaRPr>
          </a:p>
        </p:txBody>
      </p:sp>
      <p:sp>
        <p:nvSpPr>
          <p:cNvPr id="586" name="Google Shape;586;p65"/>
          <p:cNvSpPr/>
          <p:nvPr/>
        </p:nvSpPr>
        <p:spPr>
          <a:xfrm>
            <a:off x="4238688" y="3285588"/>
            <a:ext cx="666600" cy="393600"/>
          </a:xfrm>
          <a:prstGeom prst="rightArrow">
            <a:avLst>
              <a:gd fmla="val 50000" name="adj1"/>
              <a:gd fmla="val 50000" name="adj2"/>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5"/>
          <p:cNvSpPr/>
          <p:nvPr/>
        </p:nvSpPr>
        <p:spPr>
          <a:xfrm>
            <a:off x="5219500" y="2683788"/>
            <a:ext cx="3171300" cy="1597200"/>
          </a:xfrm>
          <a:prstGeom prst="roundRect">
            <a:avLst>
              <a:gd fmla="val 16667"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Solution code: </a:t>
            </a:r>
            <a:br>
              <a:rPr b="1" lang="en" sz="1600">
                <a:latin typeface="Proxima Nova"/>
                <a:ea typeface="Proxima Nova"/>
                <a:cs typeface="Proxima Nova"/>
                <a:sym typeface="Proxima Nova"/>
              </a:rPr>
            </a:br>
            <a:endParaRPr b="1" sz="1600">
              <a:latin typeface="Proxima Nova"/>
              <a:ea typeface="Proxima Nova"/>
              <a:cs typeface="Proxima Nova"/>
              <a:sym typeface="Proxima Nova"/>
            </a:endParaRPr>
          </a:p>
          <a:p>
            <a:pPr indent="0" lvl="0" marL="0" rtl="0" algn="l">
              <a:spcBef>
                <a:spcPts val="0"/>
              </a:spcBef>
              <a:spcAft>
                <a:spcPts val="0"/>
              </a:spcAft>
              <a:buNone/>
            </a:pPr>
            <a:r>
              <a:rPr lang="en" sz="1800" u="sng">
                <a:solidFill>
                  <a:schemeClr val="hlink"/>
                </a:solidFill>
                <a:latin typeface="Proxima Nova"/>
                <a:ea typeface="Proxima Nova"/>
                <a:cs typeface="Proxima Nova"/>
                <a:sym typeface="Proxima Nova"/>
                <a:hlinkClick r:id="rId4"/>
              </a:rPr>
              <a:t>https://codepen.io/GAmarketing/pen/WNNLRRq</a:t>
            </a:r>
            <a:r>
              <a:rPr lang="en" sz="1800">
                <a:latin typeface="Proxima Nova"/>
                <a:ea typeface="Proxima Nova"/>
                <a:cs typeface="Proxima Nova"/>
                <a:sym typeface="Proxima Nova"/>
              </a:rPr>
              <a:t> </a:t>
            </a:r>
            <a:endParaRPr sz="1800">
              <a:latin typeface="Proxima Nova"/>
              <a:ea typeface="Proxima Nova"/>
              <a:cs typeface="Proxima Nova"/>
              <a:sym typeface="Proxima Nova"/>
            </a:endParaRPr>
          </a:p>
        </p:txBody>
      </p:sp>
      <p:sp>
        <p:nvSpPr>
          <p:cNvPr id="588" name="Google Shape;588;p65"/>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Responsive Exercise</a:t>
            </a:r>
            <a:endParaRPr/>
          </a:p>
        </p:txBody>
      </p:sp>
      <p:sp>
        <p:nvSpPr>
          <p:cNvPr id="589" name="Google Shape;589;p65"/>
          <p:cNvSpPr txBox="1"/>
          <p:nvPr>
            <p:ph idx="1" type="body"/>
          </p:nvPr>
        </p:nvSpPr>
        <p:spPr>
          <a:xfrm>
            <a:off x="457200" y="1143000"/>
            <a:ext cx="8229600" cy="1360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In this example, we have a bunch of elements to play with: Different layouts, different methods, and even a few responsive images.</a:t>
            </a:r>
            <a:endParaRPr>
              <a:solidFill>
                <a:schemeClr val="dk1"/>
              </a:solidFill>
            </a:endParaRPr>
          </a:p>
          <a:p>
            <a:pPr indent="0" lvl="0" marL="0" rtl="0" algn="l">
              <a:lnSpc>
                <a:spcPct val="100000"/>
              </a:lnSpc>
              <a:spcBef>
                <a:spcPts val="1000"/>
              </a:spcBef>
              <a:spcAft>
                <a:spcPts val="1000"/>
              </a:spcAft>
              <a:buNone/>
            </a:pPr>
            <a:r>
              <a:rPr lang="en">
                <a:solidFill>
                  <a:schemeClr val="dk1"/>
                </a:solidFill>
              </a:rPr>
              <a:t>Try to adjust the layout, images, and text. You can look forward in the lesson to see how to make images and text responsive. </a:t>
            </a:r>
            <a:endParaRPr/>
          </a:p>
        </p:txBody>
      </p:sp>
      <p:sp>
        <p:nvSpPr>
          <p:cNvPr id="590" name="Google Shape;590;p6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591" name="Google Shape;591;p65"/>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20-30 Minutes</a:t>
            </a:r>
            <a:endParaRPr/>
          </a:p>
        </p:txBody>
      </p:sp>
      <p:sp>
        <p:nvSpPr>
          <p:cNvPr id="592" name="Google Shape;592;p65"/>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6"/>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Responsive Units and Typography</a:t>
            </a:r>
            <a:endParaRPr/>
          </a:p>
        </p:txBody>
      </p:sp>
      <p:sp>
        <p:nvSpPr>
          <p:cNvPr id="598" name="Google Shape;598;p66"/>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Front-End Web Development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7"/>
          <p:cNvSpPr/>
          <p:nvPr/>
        </p:nvSpPr>
        <p:spPr>
          <a:xfrm>
            <a:off x="545200" y="914400"/>
            <a:ext cx="8013000" cy="11787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 sz="1800">
                <a:latin typeface="Inconsolata"/>
                <a:ea typeface="Inconsolata"/>
                <a:cs typeface="Inconsolata"/>
                <a:sym typeface="Inconsolata"/>
              </a:rPr>
              <a:t>.class-cool {</a:t>
            </a:r>
            <a:endParaRPr sz="1800">
              <a:latin typeface="Inconsolata"/>
              <a:ea typeface="Inconsolata"/>
              <a:cs typeface="Inconsolata"/>
              <a:sym typeface="Inconsolata"/>
            </a:endParaRPr>
          </a:p>
          <a:p>
            <a:pPr indent="0" lvl="0" marL="457200" rtl="0" algn="l">
              <a:spcBef>
                <a:spcPts val="0"/>
              </a:spcBef>
              <a:spcAft>
                <a:spcPts val="0"/>
              </a:spcAft>
              <a:buNone/>
            </a:pPr>
            <a:r>
              <a:rPr lang="en" sz="1800">
                <a:latin typeface="Inconsolata"/>
                <a:ea typeface="Inconsolata"/>
                <a:cs typeface="Inconsolata"/>
                <a:sym typeface="Inconsolata"/>
              </a:rPr>
              <a:t>  font-size: 2em;</a:t>
            </a:r>
            <a:endParaRPr sz="1800">
              <a:latin typeface="Inconsolata"/>
              <a:ea typeface="Inconsolata"/>
              <a:cs typeface="Inconsolata"/>
              <a:sym typeface="Inconsolata"/>
            </a:endParaRPr>
          </a:p>
          <a:p>
            <a:pPr indent="0" lvl="0" marL="457200" rtl="0" algn="l">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p:txBody>
      </p:sp>
      <p:sp>
        <p:nvSpPr>
          <p:cNvPr id="604" name="Google Shape;604;p6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consolata"/>
                <a:ea typeface="Inconsolata"/>
                <a:cs typeface="Inconsolata"/>
                <a:sym typeface="Inconsolata"/>
              </a:rPr>
              <a:t>e</a:t>
            </a:r>
            <a:r>
              <a:rPr lang="en">
                <a:latin typeface="Inconsolata"/>
                <a:ea typeface="Inconsolata"/>
                <a:cs typeface="Inconsolata"/>
                <a:sym typeface="Inconsolata"/>
              </a:rPr>
              <a:t>m</a:t>
            </a:r>
            <a:r>
              <a:rPr lang="en"/>
              <a:t> </a:t>
            </a:r>
            <a:endParaRPr/>
          </a:p>
        </p:txBody>
      </p:sp>
      <p:sp>
        <p:nvSpPr>
          <p:cNvPr id="605" name="Google Shape;605;p67"/>
          <p:cNvSpPr txBox="1"/>
          <p:nvPr>
            <p:ph idx="4294967295" type="body"/>
          </p:nvPr>
        </p:nvSpPr>
        <p:spPr>
          <a:xfrm>
            <a:off x="457200" y="2238725"/>
            <a:ext cx="8219100" cy="18459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b="1" lang="en">
                <a:latin typeface="Inconsolata"/>
                <a:ea typeface="Inconsolata"/>
                <a:cs typeface="Inconsolata"/>
                <a:sym typeface="Inconsolata"/>
              </a:rPr>
              <a:t>em</a:t>
            </a:r>
            <a:r>
              <a:rPr lang="en"/>
              <a:t> is a unit of measurement derived from print design (based on the size of “M,” which is the largest letter).</a:t>
            </a:r>
            <a:endParaRPr>
              <a:solidFill>
                <a:schemeClr val="dk1"/>
              </a:solidFill>
            </a:endParaRPr>
          </a:p>
          <a:p>
            <a:pPr indent="-342900" lvl="0" marL="457200" rtl="0" algn="l">
              <a:lnSpc>
                <a:spcPct val="100000"/>
              </a:lnSpc>
              <a:spcBef>
                <a:spcPts val="1000"/>
              </a:spcBef>
              <a:spcAft>
                <a:spcPts val="0"/>
              </a:spcAft>
              <a:buSzPts val="1800"/>
              <a:buChar char="●"/>
            </a:pPr>
            <a:r>
              <a:rPr lang="en">
                <a:solidFill>
                  <a:schemeClr val="dk1"/>
                </a:solidFill>
              </a:rPr>
              <a:t>It’s a sizing unit based on a </a:t>
            </a:r>
            <a:r>
              <a:rPr b="1" lang="en">
                <a:solidFill>
                  <a:schemeClr val="dk1"/>
                </a:solidFill>
                <a:highlight>
                  <a:schemeClr val="accent2"/>
                </a:highlight>
              </a:rPr>
              <a:t>parent element's size</a:t>
            </a:r>
            <a:r>
              <a:rPr lang="en">
                <a:solidFill>
                  <a:schemeClr val="dk1"/>
                </a:solidFill>
              </a:rPr>
              <a:t>.</a:t>
            </a:r>
            <a:endParaRPr/>
          </a:p>
          <a:p>
            <a:pPr indent="-342900" lvl="0" marL="457200" rtl="0" algn="l">
              <a:lnSpc>
                <a:spcPct val="100000"/>
              </a:lnSpc>
              <a:spcBef>
                <a:spcPts val="1000"/>
              </a:spcBef>
              <a:spcAft>
                <a:spcPts val="1000"/>
              </a:spcAft>
              <a:buSzPts val="1800"/>
              <a:buChar char="●"/>
            </a:pPr>
            <a:r>
              <a:rPr lang="en">
                <a:solidFill>
                  <a:schemeClr val="dk1"/>
                </a:solidFill>
              </a:rPr>
              <a:t>If </a:t>
            </a:r>
            <a:r>
              <a:rPr b="1" lang="en">
                <a:solidFill>
                  <a:schemeClr val="dk1"/>
                </a:solidFill>
                <a:latin typeface="Courier New"/>
                <a:ea typeface="Courier New"/>
                <a:cs typeface="Courier New"/>
                <a:sym typeface="Courier New"/>
              </a:rPr>
              <a:t>.</a:t>
            </a:r>
            <a:r>
              <a:rPr b="1" lang="en">
                <a:solidFill>
                  <a:schemeClr val="dk1"/>
                </a:solidFill>
                <a:latin typeface="Inconsolata"/>
                <a:ea typeface="Inconsolata"/>
                <a:cs typeface="Inconsolata"/>
                <a:sym typeface="Inconsolata"/>
              </a:rPr>
              <a:t>class-cool</a:t>
            </a:r>
            <a:r>
              <a:rPr lang="en">
                <a:solidFill>
                  <a:schemeClr val="dk1"/>
                </a:solidFill>
              </a:rPr>
              <a:t> is inside a container with </a:t>
            </a:r>
            <a:r>
              <a:rPr b="1" lang="en">
                <a:solidFill>
                  <a:schemeClr val="dk1"/>
                </a:solidFill>
                <a:latin typeface="Inconsolata"/>
                <a:ea typeface="Inconsolata"/>
                <a:cs typeface="Inconsolata"/>
                <a:sym typeface="Inconsolata"/>
              </a:rPr>
              <a:t>font-size: 16px;</a:t>
            </a:r>
            <a:r>
              <a:rPr b="1" lang="en" sz="1400">
                <a:solidFill>
                  <a:schemeClr val="dk1"/>
                </a:solidFill>
                <a:latin typeface="Courier New"/>
                <a:ea typeface="Courier New"/>
                <a:cs typeface="Courier New"/>
                <a:sym typeface="Courier New"/>
              </a:rPr>
              <a:t>,</a:t>
            </a:r>
            <a:r>
              <a:rPr lang="en">
                <a:solidFill>
                  <a:schemeClr val="dk1"/>
                </a:solidFill>
              </a:rPr>
              <a:t> what size is the font in pixels?</a:t>
            </a:r>
            <a:endParaRPr/>
          </a:p>
        </p:txBody>
      </p:sp>
      <p:sp>
        <p:nvSpPr>
          <p:cNvPr id="606" name="Google Shape;606;p6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607" name="Google Shape;607;p6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6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Sensible Usage</a:t>
            </a:r>
            <a:endParaRPr/>
          </a:p>
        </p:txBody>
      </p:sp>
      <p:sp>
        <p:nvSpPr>
          <p:cNvPr id="613" name="Google Shape;613;p68"/>
          <p:cNvSpPr txBox="1"/>
          <p:nvPr>
            <p:ph idx="4294967295" type="body"/>
          </p:nvPr>
        </p:nvSpPr>
        <p:spPr>
          <a:xfrm>
            <a:off x="457200" y="914400"/>
            <a:ext cx="8219100" cy="27468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AutoNum type="arabicPeriod"/>
            </a:pPr>
            <a:r>
              <a:rPr lang="en">
                <a:solidFill>
                  <a:schemeClr val="dk1"/>
                </a:solidFill>
              </a:rPr>
              <a:t>Set a specific value in </a:t>
            </a:r>
            <a:r>
              <a:rPr b="1" lang="en">
                <a:solidFill>
                  <a:schemeClr val="dk1"/>
                </a:solidFill>
                <a:latin typeface="Inconsolata"/>
                <a:ea typeface="Inconsolata"/>
                <a:cs typeface="Inconsolata"/>
                <a:sym typeface="Inconsolata"/>
              </a:rPr>
              <a:t>px</a:t>
            </a:r>
            <a:r>
              <a:rPr lang="en">
                <a:solidFill>
                  <a:schemeClr val="dk1"/>
                </a:solidFill>
              </a:rPr>
              <a:t> on</a:t>
            </a:r>
            <a:r>
              <a:rPr b="1" lang="en">
                <a:solidFill>
                  <a:schemeClr val="dk1"/>
                </a:solidFill>
              </a:rPr>
              <a:t> </a:t>
            </a:r>
            <a:r>
              <a:rPr b="1" lang="en">
                <a:solidFill>
                  <a:schemeClr val="dk1"/>
                </a:solidFill>
                <a:latin typeface="Inconsolata"/>
                <a:ea typeface="Inconsolata"/>
                <a:cs typeface="Inconsolata"/>
                <a:sym typeface="Inconsolata"/>
              </a:rPr>
              <a:t>body</a:t>
            </a:r>
            <a:r>
              <a:rPr lang="en">
                <a:solidFill>
                  <a:schemeClr val="dk1"/>
                </a:solidFill>
              </a:rPr>
              <a:t>:</a:t>
            </a:r>
            <a:br>
              <a:rPr lang="en">
                <a:solidFill>
                  <a:schemeClr val="dk1"/>
                </a:solidFill>
              </a:rPr>
            </a:br>
            <a:br>
              <a:rPr lang="en">
                <a:solidFill>
                  <a:schemeClr val="dk1"/>
                </a:solidFill>
              </a:rPr>
            </a:br>
            <a:endParaRPr b="1">
              <a:solidFill>
                <a:schemeClr val="dk1"/>
              </a:solidFill>
              <a:latin typeface="Courier New"/>
              <a:ea typeface="Courier New"/>
              <a:cs typeface="Courier New"/>
              <a:sym typeface="Courier New"/>
            </a:endParaRPr>
          </a:p>
          <a:p>
            <a:pPr indent="0" lvl="0" marL="0" rtl="0" algn="l">
              <a:lnSpc>
                <a:spcPct val="100000"/>
              </a:lnSpc>
              <a:spcBef>
                <a:spcPts val="1000"/>
              </a:spcBef>
              <a:spcAft>
                <a:spcPts val="0"/>
              </a:spcAft>
              <a:buNone/>
            </a:pPr>
            <a:r>
              <a:t/>
            </a:r>
            <a:endParaRPr>
              <a:solidFill>
                <a:schemeClr val="dk1"/>
              </a:solidFill>
            </a:endParaRPr>
          </a:p>
          <a:p>
            <a:pPr indent="-342900" lvl="0" marL="457200" rtl="0" algn="l">
              <a:lnSpc>
                <a:spcPct val="100000"/>
              </a:lnSpc>
              <a:spcBef>
                <a:spcPts val="1000"/>
              </a:spcBef>
              <a:spcAft>
                <a:spcPts val="0"/>
              </a:spcAft>
              <a:buClr>
                <a:schemeClr val="dk1"/>
              </a:buClr>
              <a:buSzPts val="1800"/>
              <a:buAutoNum type="arabicPeriod"/>
            </a:pPr>
            <a:r>
              <a:rPr lang="en">
                <a:solidFill>
                  <a:schemeClr val="dk1"/>
                </a:solidFill>
              </a:rPr>
              <a:t>Base other styles on it:</a:t>
            </a:r>
            <a:br>
              <a:rPr lang="en">
                <a:solidFill>
                  <a:schemeClr val="dk1"/>
                </a:solidFill>
              </a:rPr>
            </a:br>
            <a:endParaRPr b="1" sz="1400">
              <a:solidFill>
                <a:schemeClr val="dk1"/>
              </a:solidFill>
              <a:latin typeface="Courier New"/>
              <a:ea typeface="Courier New"/>
              <a:cs typeface="Courier New"/>
              <a:sym typeface="Courier New"/>
            </a:endParaRPr>
          </a:p>
          <a:p>
            <a:pPr indent="0" lvl="0" marL="0" rtl="0" algn="l">
              <a:lnSpc>
                <a:spcPct val="100000"/>
              </a:lnSpc>
              <a:spcBef>
                <a:spcPts val="1000"/>
              </a:spcBef>
              <a:spcAft>
                <a:spcPts val="0"/>
              </a:spcAft>
              <a:buNone/>
            </a:pPr>
            <a:r>
              <a:t/>
            </a:r>
            <a:endParaRPr b="1" sz="1400">
              <a:solidFill>
                <a:schemeClr val="dk1"/>
              </a:solidFill>
              <a:latin typeface="Courier New"/>
              <a:ea typeface="Courier New"/>
              <a:cs typeface="Courier New"/>
              <a:sym typeface="Courier New"/>
            </a:endParaRPr>
          </a:p>
          <a:p>
            <a:pPr indent="0" lvl="0" marL="0" rtl="0" algn="l">
              <a:lnSpc>
                <a:spcPct val="100000"/>
              </a:lnSpc>
              <a:spcBef>
                <a:spcPts val="1000"/>
              </a:spcBef>
              <a:spcAft>
                <a:spcPts val="0"/>
              </a:spcAft>
              <a:buNone/>
            </a:pPr>
            <a:r>
              <a:t/>
            </a:r>
            <a:endParaRPr>
              <a:solidFill>
                <a:schemeClr val="dk1"/>
              </a:solidFill>
            </a:endParaRPr>
          </a:p>
          <a:p>
            <a:pPr indent="0" lvl="0" marL="0" rtl="0" algn="l">
              <a:lnSpc>
                <a:spcPct val="100000"/>
              </a:lnSpc>
              <a:spcBef>
                <a:spcPts val="1000"/>
              </a:spcBef>
              <a:spcAft>
                <a:spcPts val="1000"/>
              </a:spcAft>
              <a:buNone/>
            </a:pPr>
            <a:r>
              <a:t/>
            </a:r>
            <a:endParaRPr>
              <a:solidFill>
                <a:schemeClr val="dk1"/>
              </a:solidFill>
            </a:endParaRPr>
          </a:p>
        </p:txBody>
      </p:sp>
      <p:sp>
        <p:nvSpPr>
          <p:cNvPr id="614" name="Google Shape;614;p6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615" name="Google Shape;615;p68"/>
          <p:cNvSpPr/>
          <p:nvPr/>
        </p:nvSpPr>
        <p:spPr>
          <a:xfrm>
            <a:off x="545200" y="1352475"/>
            <a:ext cx="8013000" cy="8682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 sz="1600">
                <a:latin typeface="Inconsolata"/>
                <a:ea typeface="Inconsolata"/>
                <a:cs typeface="Inconsolata"/>
                <a:sym typeface="Inconsolata"/>
              </a:rPr>
              <a:t>body {</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	line-height: 12px;</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a:t>
            </a:r>
            <a:endParaRPr sz="1600">
              <a:latin typeface="Inconsolata"/>
              <a:ea typeface="Inconsolata"/>
              <a:cs typeface="Inconsolata"/>
              <a:sym typeface="Inconsolata"/>
            </a:endParaRPr>
          </a:p>
        </p:txBody>
      </p:sp>
      <p:sp>
        <p:nvSpPr>
          <p:cNvPr id="616" name="Google Shape;616;p68"/>
          <p:cNvSpPr/>
          <p:nvPr/>
        </p:nvSpPr>
        <p:spPr>
          <a:xfrm>
            <a:off x="545200" y="2720075"/>
            <a:ext cx="8013000" cy="7230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 sz="1600">
                <a:latin typeface="Inconsolata"/>
                <a:ea typeface="Inconsolata"/>
                <a:cs typeface="Inconsolata"/>
                <a:sym typeface="Inconsolata"/>
              </a:rPr>
              <a:t>h1 { line-height: 2.5em; }  // 30px</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h2 { line-height: 2em; }    // 24px</a:t>
            </a:r>
            <a:endParaRPr sz="1600">
              <a:latin typeface="Inconsolata"/>
              <a:ea typeface="Inconsolata"/>
              <a:cs typeface="Inconsolata"/>
              <a:sym typeface="Inconsolata"/>
            </a:endParaRPr>
          </a:p>
        </p:txBody>
      </p:sp>
      <p:sp>
        <p:nvSpPr>
          <p:cNvPr id="617" name="Google Shape;617;p6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9"/>
          <p:cNvSpPr/>
          <p:nvPr/>
        </p:nvSpPr>
        <p:spPr>
          <a:xfrm>
            <a:off x="545200" y="853075"/>
            <a:ext cx="8013000" cy="26547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 sz="1600">
                <a:latin typeface="Inconsolata"/>
                <a:ea typeface="Inconsolata"/>
                <a:cs typeface="Inconsolata"/>
                <a:sym typeface="Inconsolata"/>
              </a:rPr>
              <a:t>body {</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	font-size: 10px;</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a:t>
            </a:r>
            <a:endParaRPr sz="1600">
              <a:latin typeface="Inconsolata"/>
              <a:ea typeface="Inconsolata"/>
              <a:cs typeface="Inconsolata"/>
              <a:sym typeface="Inconsolata"/>
            </a:endParaRPr>
          </a:p>
          <a:p>
            <a:pPr indent="0" lvl="0" marL="457200" rtl="0" algn="l">
              <a:spcBef>
                <a:spcPts val="0"/>
              </a:spcBef>
              <a:spcAft>
                <a:spcPts val="0"/>
              </a:spcAft>
              <a:buNone/>
            </a:pPr>
            <a:r>
              <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div {</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	height: 5em; // 50px</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	width: 3em; // 30px</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	margin: 0.5em; // 5px</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	border: 0.1em; // 1px</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a:t>
            </a:r>
            <a:endParaRPr sz="1600">
              <a:latin typeface="Inconsolata"/>
              <a:ea typeface="Inconsolata"/>
              <a:cs typeface="Inconsolata"/>
              <a:sym typeface="Inconsolata"/>
            </a:endParaRPr>
          </a:p>
        </p:txBody>
      </p:sp>
      <p:sp>
        <p:nvSpPr>
          <p:cNvPr id="623" name="Google Shape;623;p6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Thinking Through It</a:t>
            </a:r>
            <a:endParaRPr/>
          </a:p>
        </p:txBody>
      </p:sp>
      <p:sp>
        <p:nvSpPr>
          <p:cNvPr id="624" name="Google Shape;624;p69"/>
          <p:cNvSpPr txBox="1"/>
          <p:nvPr>
            <p:ph idx="4294967295" type="body"/>
          </p:nvPr>
        </p:nvSpPr>
        <p:spPr>
          <a:xfrm>
            <a:off x="457200" y="3594375"/>
            <a:ext cx="8219100" cy="7413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1000"/>
              </a:spcAft>
              <a:buNone/>
            </a:pPr>
            <a:r>
              <a:rPr lang="en"/>
              <a:t>Like ALL units, you can use </a:t>
            </a:r>
            <a:r>
              <a:rPr b="1" lang="en"/>
              <a:t>em</a:t>
            </a:r>
            <a:r>
              <a:rPr lang="en"/>
              <a:t>’s for anything that requires a size.</a:t>
            </a:r>
            <a:endParaRPr/>
          </a:p>
        </p:txBody>
      </p:sp>
      <p:sp>
        <p:nvSpPr>
          <p:cNvPr id="625" name="Google Shape;625;p6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626" name="Google Shape;626;p6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70"/>
          <p:cNvSpPr/>
          <p:nvPr/>
        </p:nvSpPr>
        <p:spPr>
          <a:xfrm>
            <a:off x="4802775" y="377150"/>
            <a:ext cx="3755400" cy="40959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Inconsolata"/>
                <a:ea typeface="Inconsolata"/>
                <a:cs typeface="Inconsolata"/>
                <a:sym typeface="Inconsolata"/>
              </a:rPr>
              <a:t>&lt;div class="container"&gt;</a:t>
            </a:r>
            <a:endParaRPr sz="1600">
              <a:latin typeface="Inconsolata"/>
              <a:ea typeface="Inconsolata"/>
              <a:cs typeface="Inconsolata"/>
              <a:sym typeface="Inconsolata"/>
            </a:endParaRPr>
          </a:p>
          <a:p>
            <a:pPr indent="0" lvl="0" marL="0" rtl="0" algn="l">
              <a:spcBef>
                <a:spcPts val="0"/>
              </a:spcBef>
              <a:spcAft>
                <a:spcPts val="0"/>
              </a:spcAft>
              <a:buNone/>
            </a:pPr>
            <a:r>
              <a:rPr lang="en" sz="1600">
                <a:latin typeface="Inconsolata"/>
                <a:ea typeface="Inconsolata"/>
                <a:cs typeface="Inconsolata"/>
                <a:sym typeface="Inconsolata"/>
              </a:rPr>
              <a:t>  &lt;h2&gt;How big is this title?&lt;/h2&gt;</a:t>
            </a:r>
            <a:endParaRPr sz="1600">
              <a:latin typeface="Inconsolata"/>
              <a:ea typeface="Inconsolata"/>
              <a:cs typeface="Inconsolata"/>
              <a:sym typeface="Inconsolata"/>
            </a:endParaRPr>
          </a:p>
          <a:p>
            <a:pPr indent="0" lvl="0" marL="0" rtl="0" algn="l">
              <a:spcBef>
                <a:spcPts val="0"/>
              </a:spcBef>
              <a:spcAft>
                <a:spcPts val="0"/>
              </a:spcAft>
              <a:buNone/>
            </a:pPr>
            <a:r>
              <a:rPr lang="en" sz="1600">
                <a:latin typeface="Inconsolata"/>
                <a:ea typeface="Inconsolata"/>
                <a:cs typeface="Inconsolata"/>
                <a:sym typeface="Inconsolata"/>
              </a:rPr>
              <a:t>&lt;/div&gt;</a:t>
            </a:r>
            <a:endParaRPr sz="1600">
              <a:latin typeface="Inconsolata"/>
              <a:ea typeface="Inconsolata"/>
              <a:cs typeface="Inconsolata"/>
              <a:sym typeface="Inconsolata"/>
            </a:endParaRPr>
          </a:p>
          <a:p>
            <a:pPr indent="0" lvl="0" marL="0" rtl="0" algn="l">
              <a:spcBef>
                <a:spcPts val="0"/>
              </a:spcBef>
              <a:spcAft>
                <a:spcPts val="0"/>
              </a:spcAft>
              <a:buNone/>
            </a:pPr>
            <a:r>
              <a:t/>
            </a:r>
            <a:endParaRPr sz="1600">
              <a:latin typeface="Inconsolata"/>
              <a:ea typeface="Inconsolata"/>
              <a:cs typeface="Inconsolata"/>
              <a:sym typeface="Inconsolata"/>
            </a:endParaRPr>
          </a:p>
          <a:p>
            <a:pPr indent="0" lvl="0" marL="0" rtl="0" algn="l">
              <a:spcBef>
                <a:spcPts val="0"/>
              </a:spcBef>
              <a:spcAft>
                <a:spcPts val="0"/>
              </a:spcAft>
              <a:buNone/>
            </a:pPr>
            <a:r>
              <a:rPr lang="en" sz="1600">
                <a:latin typeface="Inconsolata"/>
                <a:ea typeface="Inconsolata"/>
                <a:cs typeface="Inconsolata"/>
                <a:sym typeface="Inconsolata"/>
              </a:rPr>
              <a:t>body {</a:t>
            </a:r>
            <a:endParaRPr sz="1600">
              <a:latin typeface="Inconsolata"/>
              <a:ea typeface="Inconsolata"/>
              <a:cs typeface="Inconsolata"/>
              <a:sym typeface="Inconsolata"/>
            </a:endParaRPr>
          </a:p>
          <a:p>
            <a:pPr indent="0" lvl="0" marL="0" rtl="0" algn="l">
              <a:spcBef>
                <a:spcPts val="0"/>
              </a:spcBef>
              <a:spcAft>
                <a:spcPts val="0"/>
              </a:spcAft>
              <a:buNone/>
            </a:pPr>
            <a:r>
              <a:rPr lang="en" sz="1600">
                <a:latin typeface="Inconsolata"/>
                <a:ea typeface="Inconsolata"/>
                <a:cs typeface="Inconsolata"/>
                <a:sym typeface="Inconsolata"/>
              </a:rPr>
              <a:t>  font-size: 10px;</a:t>
            </a:r>
            <a:endParaRPr sz="1600">
              <a:latin typeface="Inconsolata"/>
              <a:ea typeface="Inconsolata"/>
              <a:cs typeface="Inconsolata"/>
              <a:sym typeface="Inconsolata"/>
            </a:endParaRPr>
          </a:p>
          <a:p>
            <a:pPr indent="0" lvl="0" marL="0" rtl="0" algn="l">
              <a:spcBef>
                <a:spcPts val="0"/>
              </a:spcBef>
              <a:spcAft>
                <a:spcPts val="0"/>
              </a:spcAft>
              <a:buNone/>
            </a:pPr>
            <a:r>
              <a:rPr lang="en" sz="1600">
                <a:latin typeface="Inconsolata"/>
                <a:ea typeface="Inconsolata"/>
                <a:cs typeface="Inconsolata"/>
                <a:sym typeface="Inconsolata"/>
              </a:rPr>
              <a:t>}</a:t>
            </a:r>
            <a:endParaRPr sz="1600">
              <a:latin typeface="Inconsolata"/>
              <a:ea typeface="Inconsolata"/>
              <a:cs typeface="Inconsolata"/>
              <a:sym typeface="Inconsolata"/>
            </a:endParaRPr>
          </a:p>
          <a:p>
            <a:pPr indent="0" lvl="0" marL="0" rtl="0" algn="l">
              <a:spcBef>
                <a:spcPts val="0"/>
              </a:spcBef>
              <a:spcAft>
                <a:spcPts val="0"/>
              </a:spcAft>
              <a:buNone/>
            </a:pPr>
            <a:r>
              <a:rPr lang="en" sz="1600">
                <a:latin typeface="Inconsolata"/>
                <a:ea typeface="Inconsolata"/>
                <a:cs typeface="Inconsolata"/>
                <a:sym typeface="Inconsolata"/>
              </a:rPr>
              <a:t>div { </a:t>
            </a:r>
            <a:endParaRPr sz="1600">
              <a:latin typeface="Inconsolata"/>
              <a:ea typeface="Inconsolata"/>
              <a:cs typeface="Inconsolata"/>
              <a:sym typeface="Inconsolata"/>
            </a:endParaRPr>
          </a:p>
          <a:p>
            <a:pPr indent="0" lvl="0" marL="0" rtl="0" algn="l">
              <a:spcBef>
                <a:spcPts val="0"/>
              </a:spcBef>
              <a:spcAft>
                <a:spcPts val="0"/>
              </a:spcAft>
              <a:buNone/>
            </a:pPr>
            <a:r>
              <a:rPr lang="en" sz="1600">
                <a:latin typeface="Inconsolata"/>
                <a:ea typeface="Inconsolata"/>
                <a:cs typeface="Inconsolata"/>
                <a:sym typeface="Inconsolata"/>
              </a:rPr>
              <a:t>  font-size: 1.6em;    // 16px</a:t>
            </a:r>
            <a:endParaRPr sz="1600">
              <a:latin typeface="Inconsolata"/>
              <a:ea typeface="Inconsolata"/>
              <a:cs typeface="Inconsolata"/>
              <a:sym typeface="Inconsolata"/>
            </a:endParaRPr>
          </a:p>
          <a:p>
            <a:pPr indent="0" lvl="0" marL="0" rtl="0" algn="l">
              <a:spcBef>
                <a:spcPts val="0"/>
              </a:spcBef>
              <a:spcAft>
                <a:spcPts val="0"/>
              </a:spcAft>
              <a:buNone/>
            </a:pPr>
            <a:r>
              <a:rPr lang="en" sz="1600">
                <a:latin typeface="Inconsolata"/>
                <a:ea typeface="Inconsolata"/>
                <a:cs typeface="Inconsolata"/>
                <a:sym typeface="Inconsolata"/>
              </a:rPr>
              <a:t>}</a:t>
            </a:r>
            <a:endParaRPr sz="1600">
              <a:latin typeface="Inconsolata"/>
              <a:ea typeface="Inconsolata"/>
              <a:cs typeface="Inconsolata"/>
              <a:sym typeface="Inconsolata"/>
            </a:endParaRPr>
          </a:p>
          <a:p>
            <a:pPr indent="0" lvl="0" marL="0" rtl="0" algn="l">
              <a:spcBef>
                <a:spcPts val="0"/>
              </a:spcBef>
              <a:spcAft>
                <a:spcPts val="0"/>
              </a:spcAft>
              <a:buNone/>
            </a:pPr>
            <a:r>
              <a:rPr lang="en" sz="1600">
                <a:latin typeface="Inconsolata"/>
                <a:ea typeface="Inconsolata"/>
                <a:cs typeface="Inconsolata"/>
                <a:sym typeface="Inconsolata"/>
              </a:rPr>
              <a:t>h2 { </a:t>
            </a:r>
            <a:endParaRPr sz="1600">
              <a:latin typeface="Inconsolata"/>
              <a:ea typeface="Inconsolata"/>
              <a:cs typeface="Inconsolata"/>
              <a:sym typeface="Inconsolata"/>
            </a:endParaRPr>
          </a:p>
          <a:p>
            <a:pPr indent="0" lvl="0" marL="0" rtl="0" algn="l">
              <a:spcBef>
                <a:spcPts val="0"/>
              </a:spcBef>
              <a:spcAft>
                <a:spcPts val="0"/>
              </a:spcAft>
              <a:buNone/>
            </a:pPr>
            <a:r>
              <a:rPr lang="en" sz="1600">
                <a:latin typeface="Inconsolata"/>
                <a:ea typeface="Inconsolata"/>
                <a:cs typeface="Inconsolata"/>
                <a:sym typeface="Inconsolata"/>
              </a:rPr>
              <a:t>  font-size: 1.1em;    // 17.6px</a:t>
            </a:r>
            <a:endParaRPr sz="1600">
              <a:latin typeface="Inconsolata"/>
              <a:ea typeface="Inconsolata"/>
              <a:cs typeface="Inconsolata"/>
              <a:sym typeface="Inconsolata"/>
            </a:endParaRPr>
          </a:p>
          <a:p>
            <a:pPr indent="0" lvl="0" marL="0" rtl="0" algn="l">
              <a:spcBef>
                <a:spcPts val="0"/>
              </a:spcBef>
              <a:spcAft>
                <a:spcPts val="0"/>
              </a:spcAft>
              <a:buNone/>
            </a:pPr>
            <a:r>
              <a:rPr lang="en" sz="1600">
                <a:latin typeface="Inconsolata"/>
                <a:ea typeface="Inconsolata"/>
                <a:cs typeface="Inconsolata"/>
                <a:sym typeface="Inconsolata"/>
              </a:rPr>
              <a:t>  padding: 0.55em;     // 8.8px</a:t>
            </a:r>
            <a:endParaRPr sz="1600">
              <a:latin typeface="Inconsolata"/>
              <a:ea typeface="Inconsolata"/>
              <a:cs typeface="Inconsolata"/>
              <a:sym typeface="Inconsolata"/>
            </a:endParaRPr>
          </a:p>
          <a:p>
            <a:pPr indent="0" lvl="0" marL="0" rtl="0" algn="l">
              <a:spcBef>
                <a:spcPts val="0"/>
              </a:spcBef>
              <a:spcAft>
                <a:spcPts val="0"/>
              </a:spcAft>
              <a:buNone/>
            </a:pPr>
            <a:r>
              <a:rPr lang="en" sz="1600">
                <a:latin typeface="Inconsolata"/>
                <a:ea typeface="Inconsolata"/>
                <a:cs typeface="Inconsolata"/>
                <a:sym typeface="Inconsolata"/>
              </a:rPr>
              <a:t>  margin: 0.2em;       // 3.2px</a:t>
            </a:r>
            <a:endParaRPr sz="1600">
              <a:latin typeface="Inconsolata"/>
              <a:ea typeface="Inconsolata"/>
              <a:cs typeface="Inconsolata"/>
              <a:sym typeface="Inconsolata"/>
            </a:endParaRPr>
          </a:p>
          <a:p>
            <a:pPr indent="0" lvl="0" marL="0" rtl="0" algn="l">
              <a:spcBef>
                <a:spcPts val="0"/>
              </a:spcBef>
              <a:spcAft>
                <a:spcPts val="0"/>
              </a:spcAft>
              <a:buNone/>
            </a:pPr>
            <a:r>
              <a:rPr lang="en" sz="1600">
                <a:latin typeface="Inconsolata"/>
                <a:ea typeface="Inconsolata"/>
                <a:cs typeface="Inconsolata"/>
                <a:sym typeface="Inconsolata"/>
              </a:rPr>
              <a:t>}</a:t>
            </a:r>
            <a:endParaRPr sz="1600">
              <a:latin typeface="Inconsolata"/>
              <a:ea typeface="Inconsolata"/>
              <a:cs typeface="Inconsolata"/>
              <a:sym typeface="Inconsolata"/>
            </a:endParaRPr>
          </a:p>
        </p:txBody>
      </p:sp>
      <p:sp>
        <p:nvSpPr>
          <p:cNvPr id="632" name="Google Shape;632;p70"/>
          <p:cNvSpPr txBox="1"/>
          <p:nvPr>
            <p:ph type="title"/>
          </p:nvPr>
        </p:nvSpPr>
        <p:spPr>
          <a:xfrm>
            <a:off x="457200" y="280375"/>
            <a:ext cx="405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Avoid </a:t>
            </a:r>
            <a:r>
              <a:rPr lang="en" sz="2600">
                <a:latin typeface="Inconsolata"/>
                <a:ea typeface="Inconsolata"/>
                <a:cs typeface="Inconsolata"/>
                <a:sym typeface="Inconsolata"/>
              </a:rPr>
              <a:t>ems</a:t>
            </a:r>
            <a:r>
              <a:rPr lang="en" sz="2600"/>
              <a:t> Within </a:t>
            </a:r>
            <a:r>
              <a:rPr lang="en" sz="2600">
                <a:latin typeface="Inconsolata"/>
                <a:ea typeface="Inconsolata"/>
                <a:cs typeface="Inconsolata"/>
                <a:sym typeface="Inconsolata"/>
              </a:rPr>
              <a:t>ems</a:t>
            </a:r>
            <a:r>
              <a:rPr lang="en" sz="2600"/>
              <a:t>!</a:t>
            </a:r>
            <a:endParaRPr/>
          </a:p>
        </p:txBody>
      </p:sp>
      <p:sp>
        <p:nvSpPr>
          <p:cNvPr id="633" name="Google Shape;633;p7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634" name="Google Shape;634;p7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635" name="Google Shape;635;p70"/>
          <p:cNvSpPr txBox="1"/>
          <p:nvPr>
            <p:ph idx="4294967295" type="body"/>
          </p:nvPr>
        </p:nvSpPr>
        <p:spPr>
          <a:xfrm>
            <a:off x="457200" y="1069625"/>
            <a:ext cx="3983100" cy="272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Inconsolata"/>
                <a:ea typeface="Inconsolata"/>
                <a:cs typeface="Inconsolata"/>
                <a:sym typeface="Inconsolata"/>
              </a:rPr>
              <a:t>em</a:t>
            </a:r>
            <a:r>
              <a:rPr lang="en">
                <a:solidFill>
                  <a:schemeClr val="dk1"/>
                </a:solidFill>
                <a:latin typeface="Inconsolata"/>
                <a:ea typeface="Inconsolata"/>
                <a:cs typeface="Inconsolata"/>
                <a:sym typeface="Inconsolata"/>
              </a:rPr>
              <a:t>s</a:t>
            </a:r>
            <a:r>
              <a:rPr lang="en">
                <a:solidFill>
                  <a:schemeClr val="dk1"/>
                </a:solidFill>
              </a:rPr>
              <a:t> can quickly become a tangled mess of fractions on fractions when nested elements are concerned.</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The example to the right shows just how tricky they can get!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b="1">
              <a:latin typeface="Courier New"/>
              <a:ea typeface="Courier New"/>
              <a:cs typeface="Courier New"/>
              <a:sym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1"/>
          <p:cNvSpPr txBox="1"/>
          <p:nvPr>
            <p:ph idx="4294967295" type="title"/>
          </p:nvPr>
        </p:nvSpPr>
        <p:spPr>
          <a:xfrm>
            <a:off x="970650" y="1069000"/>
            <a:ext cx="7202700" cy="28047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chemeClr val="dk1"/>
              </a:buClr>
              <a:buSzPts val="1100"/>
              <a:buFont typeface="Arial"/>
              <a:buNone/>
            </a:pPr>
            <a:r>
              <a:rPr lang="en" sz="2800">
                <a:solidFill>
                  <a:srgbClr val="000000"/>
                </a:solidFill>
              </a:rPr>
              <a:t>There is rarely a </a:t>
            </a:r>
            <a:r>
              <a:rPr i="1" lang="en" sz="2800">
                <a:solidFill>
                  <a:srgbClr val="000000"/>
                </a:solidFill>
              </a:rPr>
              <a:t>compelling </a:t>
            </a:r>
            <a:r>
              <a:rPr lang="en" sz="2800">
                <a:solidFill>
                  <a:srgbClr val="000000"/>
                </a:solidFill>
              </a:rPr>
              <a:t>reason to use</a:t>
            </a:r>
            <a:r>
              <a:rPr lang="en" sz="2800">
                <a:solidFill>
                  <a:srgbClr val="000000"/>
                </a:solidFill>
              </a:rPr>
              <a:t> </a:t>
            </a:r>
            <a:r>
              <a:rPr lang="en" sz="2800">
                <a:solidFill>
                  <a:schemeClr val="dk2"/>
                </a:solidFill>
              </a:rPr>
              <a:t>EM </a:t>
            </a:r>
            <a:r>
              <a:rPr lang="en" sz="2800">
                <a:solidFill>
                  <a:srgbClr val="000000"/>
                </a:solidFill>
              </a:rPr>
              <a:t>but there is often good reason to use </a:t>
            </a:r>
            <a:r>
              <a:rPr lang="en" sz="2800">
                <a:solidFill>
                  <a:schemeClr val="dk2"/>
                </a:solidFill>
              </a:rPr>
              <a:t>REM</a:t>
            </a:r>
            <a:r>
              <a:rPr lang="en" sz="2800">
                <a:solidFill>
                  <a:srgbClr val="000000"/>
                </a:solidFill>
              </a:rPr>
              <a:t>.</a:t>
            </a:r>
            <a:endParaRPr sz="2800">
              <a:solidFill>
                <a:srgbClr val="000000"/>
              </a:solidFill>
            </a:endParaRPr>
          </a:p>
        </p:txBody>
      </p:sp>
      <p:sp>
        <p:nvSpPr>
          <p:cNvPr id="641" name="Google Shape;641;p71"/>
          <p:cNvSpPr txBox="1"/>
          <p:nvPr/>
        </p:nvSpPr>
        <p:spPr>
          <a:xfrm>
            <a:off x="457200" y="4662725"/>
            <a:ext cx="28605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a:t>
            </a:r>
            <a:r>
              <a:rPr lang="en" sz="900">
                <a:latin typeface="Proxima Nova"/>
                <a:ea typeface="Proxima Nova"/>
                <a:cs typeface="Proxima Nova"/>
                <a:sym typeface="Proxima Nova"/>
              </a:rPr>
              <a:t>2021</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7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consolata"/>
                <a:ea typeface="Inconsolata"/>
                <a:cs typeface="Inconsolata"/>
                <a:sym typeface="Inconsolata"/>
              </a:rPr>
              <a:t>rem</a:t>
            </a:r>
            <a:r>
              <a:rPr lang="en"/>
              <a:t> </a:t>
            </a:r>
            <a:endParaRPr/>
          </a:p>
        </p:txBody>
      </p:sp>
      <p:sp>
        <p:nvSpPr>
          <p:cNvPr id="647" name="Google Shape;647;p72"/>
          <p:cNvSpPr txBox="1"/>
          <p:nvPr>
            <p:ph idx="4294967295" type="body"/>
          </p:nvPr>
        </p:nvSpPr>
        <p:spPr>
          <a:xfrm>
            <a:off x="462450" y="2263875"/>
            <a:ext cx="8219100" cy="17454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Clr>
                <a:schemeClr val="dk1"/>
              </a:buClr>
              <a:buSzPts val="1100"/>
              <a:buFont typeface="Arial"/>
              <a:buNone/>
            </a:pPr>
            <a:r>
              <a:rPr lang="en"/>
              <a:t>Not a band or a phase of sleep but rather </a:t>
            </a:r>
            <a:r>
              <a:rPr b="1" lang="en">
                <a:highlight>
                  <a:schemeClr val="accent2"/>
                </a:highlight>
              </a:rPr>
              <a:t>root EM</a:t>
            </a:r>
            <a:r>
              <a:rPr lang="en"/>
              <a:t>. </a:t>
            </a:r>
            <a:endParaRPr/>
          </a:p>
          <a:p>
            <a:pPr indent="0" lvl="0" marL="0" rtl="0" algn="l">
              <a:spcBef>
                <a:spcPts val="1000"/>
              </a:spcBef>
              <a:spcAft>
                <a:spcPts val="0"/>
              </a:spcAft>
              <a:buNone/>
            </a:pPr>
            <a:r>
              <a:rPr lang="en"/>
              <a:t>It fixes the parent inheritance problem of </a:t>
            </a:r>
            <a:r>
              <a:rPr b="1" lang="en">
                <a:latin typeface="Inconsolata"/>
                <a:ea typeface="Inconsolata"/>
                <a:cs typeface="Inconsolata"/>
                <a:sym typeface="Inconsolata"/>
              </a:rPr>
              <a:t>em</a:t>
            </a:r>
            <a:r>
              <a:rPr lang="en"/>
              <a:t>: The sizing won't change depending on nesting (kind of like how percentages change based on parent but </a:t>
            </a:r>
            <a:r>
              <a:rPr b="1" lang="en">
                <a:latin typeface="Inconsolata"/>
                <a:ea typeface="Inconsolata"/>
                <a:cs typeface="Inconsolata"/>
                <a:sym typeface="Inconsolata"/>
              </a:rPr>
              <a:t>vh/vw</a:t>
            </a:r>
            <a:r>
              <a:rPr lang="en"/>
              <a:t> </a:t>
            </a:r>
            <a:br>
              <a:rPr lang="en"/>
            </a:br>
            <a:r>
              <a:rPr lang="en"/>
              <a:t>do not).</a:t>
            </a:r>
            <a:endParaRPr/>
          </a:p>
        </p:txBody>
      </p:sp>
      <p:sp>
        <p:nvSpPr>
          <p:cNvPr id="648" name="Google Shape;648;p7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649" name="Google Shape;649;p72"/>
          <p:cNvSpPr/>
          <p:nvPr/>
        </p:nvSpPr>
        <p:spPr>
          <a:xfrm>
            <a:off x="545200" y="914400"/>
            <a:ext cx="8013000" cy="11787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 sz="1800">
                <a:latin typeface="Inconsolata"/>
                <a:ea typeface="Inconsolata"/>
                <a:cs typeface="Inconsolata"/>
                <a:sym typeface="Inconsolata"/>
              </a:rPr>
              <a:t>.class-cool {</a:t>
            </a:r>
            <a:endParaRPr sz="1800">
              <a:latin typeface="Inconsolata"/>
              <a:ea typeface="Inconsolata"/>
              <a:cs typeface="Inconsolata"/>
              <a:sym typeface="Inconsolata"/>
            </a:endParaRPr>
          </a:p>
          <a:p>
            <a:pPr indent="0" lvl="0" marL="457200" rtl="0" algn="l">
              <a:spcBef>
                <a:spcPts val="0"/>
              </a:spcBef>
              <a:spcAft>
                <a:spcPts val="0"/>
              </a:spcAft>
              <a:buNone/>
            </a:pPr>
            <a:r>
              <a:rPr lang="en" sz="1800">
                <a:latin typeface="Inconsolata"/>
                <a:ea typeface="Inconsolata"/>
                <a:cs typeface="Inconsolata"/>
                <a:sym typeface="Inconsolata"/>
              </a:rPr>
              <a:t>  font-size: 2rem;</a:t>
            </a:r>
            <a:endParaRPr sz="1800">
              <a:latin typeface="Inconsolata"/>
              <a:ea typeface="Inconsolata"/>
              <a:cs typeface="Inconsolata"/>
              <a:sym typeface="Inconsolata"/>
            </a:endParaRPr>
          </a:p>
          <a:p>
            <a:pPr indent="0" lvl="0" marL="457200" rtl="0" algn="l">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p:txBody>
      </p:sp>
      <p:sp>
        <p:nvSpPr>
          <p:cNvPr id="650" name="Google Shape;650;p7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7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consolata"/>
                <a:ea typeface="Inconsolata"/>
                <a:cs typeface="Inconsolata"/>
                <a:sym typeface="Inconsolata"/>
              </a:rPr>
              <a:t>rem</a:t>
            </a:r>
            <a:r>
              <a:rPr lang="en"/>
              <a:t> </a:t>
            </a:r>
            <a:endParaRPr/>
          </a:p>
        </p:txBody>
      </p:sp>
      <p:sp>
        <p:nvSpPr>
          <p:cNvPr id="656" name="Google Shape;656;p73"/>
          <p:cNvSpPr txBox="1"/>
          <p:nvPr>
            <p:ph idx="4294967295" type="body"/>
          </p:nvPr>
        </p:nvSpPr>
        <p:spPr>
          <a:xfrm>
            <a:off x="462450" y="2263875"/>
            <a:ext cx="8219100" cy="17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REM </a:t>
            </a:r>
            <a:r>
              <a:rPr lang="en"/>
              <a:t>is defined as equal to the</a:t>
            </a:r>
            <a:r>
              <a:rPr b="1" lang="en"/>
              <a:t> font-size of the root element</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almost always the body)</a:t>
            </a:r>
            <a:endParaRPr/>
          </a:p>
        </p:txBody>
      </p:sp>
      <p:sp>
        <p:nvSpPr>
          <p:cNvPr id="657" name="Google Shape;657;p7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658" name="Google Shape;658;p73"/>
          <p:cNvSpPr/>
          <p:nvPr/>
        </p:nvSpPr>
        <p:spPr>
          <a:xfrm>
            <a:off x="545200" y="914400"/>
            <a:ext cx="8013000" cy="11787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 sz="1800">
                <a:latin typeface="Inconsolata"/>
                <a:ea typeface="Inconsolata"/>
                <a:cs typeface="Inconsolata"/>
                <a:sym typeface="Inconsolata"/>
              </a:rPr>
              <a:t>.class-cool {</a:t>
            </a:r>
            <a:endParaRPr sz="1800">
              <a:latin typeface="Inconsolata"/>
              <a:ea typeface="Inconsolata"/>
              <a:cs typeface="Inconsolata"/>
              <a:sym typeface="Inconsolata"/>
            </a:endParaRPr>
          </a:p>
          <a:p>
            <a:pPr indent="0" lvl="0" marL="457200" rtl="0" algn="l">
              <a:spcBef>
                <a:spcPts val="0"/>
              </a:spcBef>
              <a:spcAft>
                <a:spcPts val="0"/>
              </a:spcAft>
              <a:buNone/>
            </a:pPr>
            <a:r>
              <a:rPr lang="en" sz="1800">
                <a:latin typeface="Inconsolata"/>
                <a:ea typeface="Inconsolata"/>
                <a:cs typeface="Inconsolata"/>
                <a:sym typeface="Inconsolata"/>
              </a:rPr>
              <a:t>  font-size: 2rem;</a:t>
            </a:r>
            <a:endParaRPr sz="1800">
              <a:latin typeface="Inconsolata"/>
              <a:ea typeface="Inconsolata"/>
              <a:cs typeface="Inconsolata"/>
              <a:sym typeface="Inconsolata"/>
            </a:endParaRPr>
          </a:p>
          <a:p>
            <a:pPr indent="0" lvl="0" marL="457200" rtl="0" algn="l">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p:txBody>
      </p:sp>
      <p:sp>
        <p:nvSpPr>
          <p:cNvPr id="659" name="Google Shape;659;p7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7" name="Shape 317"/>
        <p:cNvGrpSpPr/>
        <p:nvPr/>
      </p:nvGrpSpPr>
      <p:grpSpPr>
        <a:xfrm>
          <a:off x="0" y="0"/>
          <a:ext cx="0" cy="0"/>
          <a:chOff x="0" y="0"/>
          <a:chExt cx="0" cy="0"/>
        </a:xfrm>
      </p:grpSpPr>
      <p:sp>
        <p:nvSpPr>
          <p:cNvPr id="318" name="Google Shape;318;p38"/>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Responsive Design</a:t>
            </a:r>
            <a:endParaRPr/>
          </a:p>
        </p:txBody>
      </p:sp>
      <p:sp>
        <p:nvSpPr>
          <p:cNvPr id="319" name="Google Shape;319;p38"/>
          <p:cNvSpPr txBox="1"/>
          <p:nvPr>
            <p:ph idx="4294967295" type="body"/>
          </p:nvPr>
        </p:nvSpPr>
        <p:spPr>
          <a:xfrm>
            <a:off x="963550" y="1164500"/>
            <a:ext cx="3187800" cy="29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chemeClr val="dk1"/>
                </a:solidFill>
              </a:rPr>
              <a:t>Overview</a:t>
            </a:r>
            <a:endParaRPr b="1" sz="1600">
              <a:solidFill>
                <a:schemeClr val="dk1"/>
              </a:solidFill>
            </a:endParaRPr>
          </a:p>
          <a:p>
            <a:pPr indent="0" lvl="0" marL="0" rtl="0" algn="l">
              <a:spcBef>
                <a:spcPts val="1600"/>
              </a:spcBef>
              <a:spcAft>
                <a:spcPts val="0"/>
              </a:spcAft>
              <a:buClr>
                <a:schemeClr val="dk1"/>
              </a:buClr>
              <a:buSzPts val="1100"/>
              <a:buFont typeface="Arial"/>
              <a:buNone/>
            </a:pPr>
            <a:r>
              <a:rPr lang="en" sz="1400">
                <a:solidFill>
                  <a:schemeClr val="dk1"/>
                </a:solidFill>
              </a:rPr>
              <a:t>This lesson covers the principles of responsive design and the mobile-first method.</a:t>
            </a:r>
            <a:endParaRPr sz="1400">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1600"/>
              </a:spcAft>
              <a:buNone/>
            </a:pPr>
            <a:r>
              <a:t/>
            </a:r>
            <a:endParaRPr/>
          </a:p>
        </p:txBody>
      </p:sp>
      <p:sp>
        <p:nvSpPr>
          <p:cNvPr id="320" name="Google Shape;320;p38"/>
          <p:cNvSpPr txBox="1"/>
          <p:nvPr>
            <p:ph idx="4294967295" type="body"/>
          </p:nvPr>
        </p:nvSpPr>
        <p:spPr>
          <a:xfrm>
            <a:off x="4295700" y="1164500"/>
            <a:ext cx="4391100" cy="29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chemeClr val="dk1"/>
                </a:solidFill>
              </a:rPr>
              <a:t>Learning Objectives</a:t>
            </a:r>
            <a:endParaRPr b="1" sz="1600">
              <a:solidFill>
                <a:schemeClr val="dk1"/>
              </a:solidFill>
            </a:endParaRPr>
          </a:p>
          <a:p>
            <a:pPr indent="0" lvl="0" marL="0" rtl="0" algn="l">
              <a:spcBef>
                <a:spcPts val="1600"/>
              </a:spcBef>
              <a:spcAft>
                <a:spcPts val="0"/>
              </a:spcAft>
              <a:buClr>
                <a:schemeClr val="dk1"/>
              </a:buClr>
              <a:buSzPts val="1100"/>
              <a:buFont typeface="Arial"/>
              <a:buNone/>
            </a:pPr>
            <a:r>
              <a:rPr lang="en" sz="1400">
                <a:solidFill>
                  <a:schemeClr val="dk1"/>
                </a:solidFill>
              </a:rPr>
              <a:t>In this lesson, students will:</a:t>
            </a:r>
            <a:endParaRPr b="1" sz="1400">
              <a:solidFill>
                <a:schemeClr val="dk1"/>
              </a:solidFill>
            </a:endParaRPr>
          </a:p>
          <a:p>
            <a:pPr indent="-317500" lvl="0" marL="457200" rtl="0" algn="l">
              <a:spcBef>
                <a:spcPts val="1600"/>
              </a:spcBef>
              <a:spcAft>
                <a:spcPts val="0"/>
              </a:spcAft>
              <a:buClr>
                <a:schemeClr val="dk1"/>
              </a:buClr>
              <a:buSzPts val="1400"/>
              <a:buChar char="●"/>
            </a:pPr>
            <a:r>
              <a:rPr lang="en" sz="1400">
                <a:solidFill>
                  <a:schemeClr val="dk1"/>
                </a:solidFill>
              </a:rPr>
              <a:t>Define media query breakpoints to apply separate rules based on screen size.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Use responsive measurements such as ems to smoothly scale CSS rules to devices.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Apply a mobile-first methodology to CSS and website design.</a:t>
            </a:r>
            <a:br>
              <a:rPr lang="en" sz="1400">
                <a:solidFill>
                  <a:schemeClr val="dk1"/>
                </a:solidFill>
              </a:rPr>
            </a:br>
            <a:endParaRPr sz="1400">
              <a:solidFill>
                <a:schemeClr val="dk1"/>
              </a:solidFill>
            </a:endParaRPr>
          </a:p>
          <a:p>
            <a:pPr indent="0" lvl="0" marL="0" rtl="0" algn="l">
              <a:spcBef>
                <a:spcPts val="0"/>
              </a:spcBef>
              <a:spcAft>
                <a:spcPts val="0"/>
              </a:spcAft>
              <a:buClr>
                <a:schemeClr val="dk1"/>
              </a:buClr>
              <a:buSzPts val="1100"/>
              <a:buFont typeface="Arial"/>
              <a:buNone/>
            </a:pPr>
            <a:r>
              <a:rPr b="1" lang="en" sz="1600">
                <a:solidFill>
                  <a:schemeClr val="dk1"/>
                </a:solidFill>
              </a:rPr>
              <a:t>Duration: </a:t>
            </a:r>
            <a:r>
              <a:rPr lang="en" sz="1600">
                <a:solidFill>
                  <a:schemeClr val="dk1"/>
                </a:solidFill>
              </a:rPr>
              <a:t>180 minutes</a:t>
            </a:r>
            <a:endParaRPr sz="1600">
              <a:solidFill>
                <a:schemeClr val="dk1"/>
              </a:solidFill>
            </a:endParaRPr>
          </a:p>
          <a:p>
            <a:pPr indent="0" lvl="0" marL="0" rtl="0" algn="l">
              <a:spcBef>
                <a:spcPts val="1600"/>
              </a:spcBef>
              <a:spcAft>
                <a:spcPts val="1600"/>
              </a:spcAft>
              <a:buNone/>
            </a:pPr>
            <a:r>
              <a:t/>
            </a:r>
            <a:endParaRPr b="1">
              <a:solidFill>
                <a:schemeClr val="dk1"/>
              </a:solidFill>
            </a:endParaRPr>
          </a:p>
        </p:txBody>
      </p:sp>
      <p:sp>
        <p:nvSpPr>
          <p:cNvPr id="321" name="Google Shape;321;p3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74"/>
          <p:cNvSpPr/>
          <p:nvPr/>
        </p:nvSpPr>
        <p:spPr>
          <a:xfrm>
            <a:off x="545200" y="853075"/>
            <a:ext cx="8013000" cy="36756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 sz="1600">
                <a:latin typeface="Inconsolata"/>
                <a:ea typeface="Inconsolata"/>
                <a:cs typeface="Inconsolata"/>
                <a:sym typeface="Inconsolata"/>
              </a:rPr>
              <a:t>/* Won’t change based on HTML nesting, still nasty at times */</a:t>
            </a:r>
            <a:endParaRPr sz="1600">
              <a:latin typeface="Inconsolata"/>
              <a:ea typeface="Inconsolata"/>
              <a:cs typeface="Inconsolata"/>
              <a:sym typeface="Inconsolata"/>
            </a:endParaRPr>
          </a:p>
          <a:p>
            <a:pPr indent="0" lvl="0" marL="457200" rtl="0" algn="l">
              <a:spcBef>
                <a:spcPts val="0"/>
              </a:spcBef>
              <a:spcAft>
                <a:spcPts val="0"/>
              </a:spcAft>
              <a:buNone/>
            </a:pPr>
            <a:r>
              <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body {</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  font-size: 12px;</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a:t>
            </a:r>
            <a:endParaRPr sz="1600">
              <a:latin typeface="Inconsolata"/>
              <a:ea typeface="Inconsolata"/>
              <a:cs typeface="Inconsolata"/>
              <a:sym typeface="Inconsolata"/>
            </a:endParaRPr>
          </a:p>
          <a:p>
            <a:pPr indent="0" lvl="0" marL="457200" rtl="0" algn="l">
              <a:spcBef>
                <a:spcPts val="0"/>
              </a:spcBef>
              <a:spcAft>
                <a:spcPts val="0"/>
              </a:spcAft>
              <a:buNone/>
            </a:pPr>
            <a:r>
              <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div { </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  font-size: 1.6rem;    	// 19.2px</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a:t>
            </a:r>
            <a:endParaRPr sz="1600">
              <a:latin typeface="Inconsolata"/>
              <a:ea typeface="Inconsolata"/>
              <a:cs typeface="Inconsolata"/>
              <a:sym typeface="Inconsolata"/>
            </a:endParaRPr>
          </a:p>
          <a:p>
            <a:pPr indent="0" lvl="0" marL="457200" rtl="0" algn="l">
              <a:spcBef>
                <a:spcPts val="0"/>
              </a:spcBef>
              <a:spcAft>
                <a:spcPts val="0"/>
              </a:spcAft>
              <a:buNone/>
            </a:pPr>
            <a:r>
              <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h2 { </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  font-size: 1.1rem;    	// 13.2px</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  padding: 0.55rem;     	// 6.6px</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  margin: 0.2rem;       	// 2.4px</a:t>
            </a:r>
            <a:endParaRPr sz="1600">
              <a:latin typeface="Inconsolata"/>
              <a:ea typeface="Inconsolata"/>
              <a:cs typeface="Inconsolata"/>
              <a:sym typeface="Inconsolata"/>
            </a:endParaRPr>
          </a:p>
        </p:txBody>
      </p:sp>
      <p:sp>
        <p:nvSpPr>
          <p:cNvPr id="665" name="Google Shape;665;p7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Inconsolata"/>
                <a:ea typeface="Inconsolata"/>
                <a:cs typeface="Inconsolata"/>
                <a:sym typeface="Inconsolata"/>
              </a:rPr>
              <a:t>r</a:t>
            </a:r>
            <a:r>
              <a:rPr lang="en">
                <a:solidFill>
                  <a:schemeClr val="dk2"/>
                </a:solidFill>
                <a:latin typeface="Inconsolata"/>
                <a:ea typeface="Inconsolata"/>
                <a:cs typeface="Inconsolata"/>
                <a:sym typeface="Inconsolata"/>
              </a:rPr>
              <a:t>em</a:t>
            </a:r>
            <a:r>
              <a:rPr lang="en">
                <a:solidFill>
                  <a:schemeClr val="dk2"/>
                </a:solidFill>
              </a:rPr>
              <a:t> </a:t>
            </a:r>
            <a:r>
              <a:rPr lang="en"/>
              <a:t>In Practice</a:t>
            </a:r>
            <a:endParaRPr/>
          </a:p>
        </p:txBody>
      </p:sp>
      <p:sp>
        <p:nvSpPr>
          <p:cNvPr id="666" name="Google Shape;666;p7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667" name="Google Shape;667;p7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7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dditional Reading</a:t>
            </a:r>
            <a:endParaRPr/>
          </a:p>
        </p:txBody>
      </p:sp>
      <p:sp>
        <p:nvSpPr>
          <p:cNvPr id="673" name="Google Shape;673;p75"/>
          <p:cNvSpPr txBox="1"/>
          <p:nvPr>
            <p:ph idx="4294967295" type="body"/>
          </p:nvPr>
        </p:nvSpPr>
        <p:spPr>
          <a:xfrm>
            <a:off x="457200" y="1190250"/>
            <a:ext cx="4529400" cy="3278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Pixel + </a:t>
            </a:r>
            <a:r>
              <a:rPr b="1" lang="en">
                <a:solidFill>
                  <a:schemeClr val="dk1"/>
                </a:solidFill>
                <a:latin typeface="Inconsolata"/>
                <a:ea typeface="Inconsolata"/>
                <a:cs typeface="Inconsolata"/>
                <a:sym typeface="Inconsolata"/>
              </a:rPr>
              <a:t>em</a:t>
            </a:r>
            <a:r>
              <a:rPr lang="en">
                <a:solidFill>
                  <a:schemeClr val="dk1"/>
                </a:solidFill>
              </a:rPr>
              <a:t> + REM technique:</a:t>
            </a:r>
            <a:br>
              <a:rPr lang="en">
                <a:solidFill>
                  <a:schemeClr val="dk1"/>
                </a:solidFill>
              </a:rPr>
            </a:br>
            <a:r>
              <a:rPr lang="en" u="sng">
                <a:solidFill>
                  <a:schemeClr val="hlink"/>
                </a:solidFill>
                <a:hlinkClick r:id="rId3"/>
              </a:rPr>
              <a:t>https://css-tricks.com/rems-ems/ </a:t>
            </a:r>
            <a:br>
              <a:rPr lang="en">
                <a:solidFill>
                  <a:schemeClr val="dk1"/>
                </a:solidFill>
              </a:rPr>
            </a:br>
            <a:endParaRPr>
              <a:solidFill>
                <a:schemeClr val="dk1"/>
              </a:solidFill>
            </a:endParaRPr>
          </a:p>
          <a:p>
            <a:pPr indent="0" lvl="0" marL="0" rtl="0" algn="l">
              <a:lnSpc>
                <a:spcPct val="100000"/>
              </a:lnSpc>
              <a:spcBef>
                <a:spcPts val="1000"/>
              </a:spcBef>
              <a:spcAft>
                <a:spcPts val="1000"/>
              </a:spcAft>
              <a:buNone/>
            </a:pPr>
            <a:r>
              <a:rPr lang="en">
                <a:solidFill>
                  <a:schemeClr val="dk1"/>
                </a:solidFill>
              </a:rPr>
              <a:t>Pitfalls of </a:t>
            </a:r>
            <a:r>
              <a:rPr b="1" lang="en">
                <a:solidFill>
                  <a:schemeClr val="dk1"/>
                </a:solidFill>
                <a:latin typeface="Inconsolata"/>
                <a:ea typeface="Inconsolata"/>
                <a:cs typeface="Inconsolata"/>
                <a:sym typeface="Inconsolata"/>
              </a:rPr>
              <a:t>em</a:t>
            </a:r>
            <a:r>
              <a:rPr lang="en">
                <a:solidFill>
                  <a:schemeClr val="dk1"/>
                </a:solidFill>
              </a:rPr>
              <a:t> and REM, but everything can work given enough patience:</a:t>
            </a:r>
            <a:br>
              <a:rPr lang="en">
                <a:solidFill>
                  <a:schemeClr val="dk1"/>
                </a:solidFill>
              </a:rPr>
            </a:br>
            <a:r>
              <a:rPr lang="en" u="sng">
                <a:solidFill>
                  <a:schemeClr val="hlink"/>
                </a:solidFill>
                <a:hlinkClick r:id="rId4"/>
              </a:rPr>
              <a:t>http://zellwk.com/blog/rem-vs-em/</a:t>
            </a:r>
            <a:endParaRPr>
              <a:solidFill>
                <a:schemeClr val="dk1"/>
              </a:solidFill>
            </a:endParaRPr>
          </a:p>
        </p:txBody>
      </p:sp>
      <p:sp>
        <p:nvSpPr>
          <p:cNvPr id="674" name="Google Shape;674;p7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675" name="Google Shape;675;p75"/>
          <p:cNvPicPr preferRelativeResize="0"/>
          <p:nvPr/>
        </p:nvPicPr>
        <p:blipFill>
          <a:blip r:embed="rId5">
            <a:alphaModFix/>
          </a:blip>
          <a:stretch>
            <a:fillRect/>
          </a:stretch>
        </p:blipFill>
        <p:spPr>
          <a:xfrm>
            <a:off x="5280975" y="432575"/>
            <a:ext cx="3051425" cy="3051425"/>
          </a:xfrm>
          <a:prstGeom prst="rect">
            <a:avLst/>
          </a:prstGeom>
          <a:noFill/>
          <a:ln>
            <a:noFill/>
          </a:ln>
        </p:spPr>
      </p:pic>
      <p:sp>
        <p:nvSpPr>
          <p:cNvPr id="676" name="Google Shape;676;p75"/>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6"/>
          <p:cNvSpPr txBox="1"/>
          <p:nvPr>
            <p:ph idx="4294967295" type="body"/>
          </p:nvPr>
        </p:nvSpPr>
        <p:spPr>
          <a:xfrm>
            <a:off x="457200" y="914400"/>
            <a:ext cx="8219100" cy="12165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a:solidFill>
                  <a:schemeClr val="dk1"/>
                </a:solidFill>
              </a:rPr>
              <a:t>You can also use percentages of the viewport called </a:t>
            </a:r>
            <a:r>
              <a:rPr b="1" lang="en">
                <a:solidFill>
                  <a:schemeClr val="dk1"/>
                </a:solidFill>
                <a:latin typeface="Courier New"/>
                <a:ea typeface="Courier New"/>
                <a:cs typeface="Courier New"/>
                <a:sym typeface="Courier New"/>
              </a:rPr>
              <a:t>vh</a:t>
            </a:r>
            <a:r>
              <a:rPr b="1" lang="en">
                <a:solidFill>
                  <a:schemeClr val="dk1"/>
                </a:solidFill>
              </a:rPr>
              <a:t> </a:t>
            </a:r>
            <a:r>
              <a:rPr lang="en">
                <a:solidFill>
                  <a:schemeClr val="dk1"/>
                </a:solidFill>
              </a:rPr>
              <a:t>and </a:t>
            </a:r>
            <a:r>
              <a:rPr b="1" lang="en">
                <a:solidFill>
                  <a:schemeClr val="dk1"/>
                </a:solidFill>
                <a:latin typeface="Courier New"/>
                <a:ea typeface="Courier New"/>
                <a:cs typeface="Courier New"/>
                <a:sym typeface="Courier New"/>
              </a:rPr>
              <a:t>vw</a:t>
            </a:r>
            <a:r>
              <a:rPr lang="en">
                <a:solidFill>
                  <a:schemeClr val="dk1"/>
                </a:solidFill>
              </a:rPr>
              <a:t>. There are 100 viewport height and 100 viewport width units per any screen you view (which is v</a:t>
            </a:r>
            <a:r>
              <a:rPr lang="en">
                <a:solidFill>
                  <a:schemeClr val="dk1"/>
                </a:solidFill>
              </a:rPr>
              <a:t>ery similar to percentages!).</a:t>
            </a:r>
            <a:r>
              <a:rPr lang="en">
                <a:solidFill>
                  <a:schemeClr val="dk1"/>
                </a:solidFill>
              </a:rPr>
              <a:t> </a:t>
            </a:r>
            <a:endParaRPr>
              <a:solidFill>
                <a:schemeClr val="dk1"/>
              </a:solidFill>
            </a:endParaRPr>
          </a:p>
          <a:p>
            <a:pPr indent="0" lvl="0" marL="0" rtl="0" algn="l">
              <a:lnSpc>
                <a:spcPct val="114000"/>
              </a:lnSpc>
              <a:spcBef>
                <a:spcPts val="1000"/>
              </a:spcBef>
              <a:spcAft>
                <a:spcPts val="0"/>
              </a:spcAft>
              <a:buNone/>
            </a:pPr>
            <a:r>
              <a:t/>
            </a:r>
            <a:endParaRPr>
              <a:solidFill>
                <a:schemeClr val="dk1"/>
              </a:solidFill>
            </a:endParaRPr>
          </a:p>
          <a:p>
            <a:pPr indent="0" lvl="0" marL="0" rtl="0" algn="l">
              <a:lnSpc>
                <a:spcPct val="114000"/>
              </a:lnSpc>
              <a:spcBef>
                <a:spcPts val="1000"/>
              </a:spcBef>
              <a:spcAft>
                <a:spcPts val="0"/>
              </a:spcAft>
              <a:buNone/>
            </a:pPr>
            <a:r>
              <a:t/>
            </a:r>
            <a:endParaRPr>
              <a:solidFill>
                <a:schemeClr val="dk1"/>
              </a:solidFill>
            </a:endParaRPr>
          </a:p>
          <a:p>
            <a:pPr indent="0" lvl="0" marL="0" rtl="0" algn="l">
              <a:lnSpc>
                <a:spcPct val="114000"/>
              </a:lnSpc>
              <a:spcBef>
                <a:spcPts val="1000"/>
              </a:spcBef>
              <a:spcAft>
                <a:spcPts val="1000"/>
              </a:spcAft>
              <a:buNone/>
            </a:pPr>
            <a:r>
              <a:t/>
            </a:r>
            <a:endParaRPr>
              <a:solidFill>
                <a:schemeClr val="dk1"/>
              </a:solidFill>
            </a:endParaRPr>
          </a:p>
        </p:txBody>
      </p:sp>
      <p:sp>
        <p:nvSpPr>
          <p:cNvPr id="682" name="Google Shape;682;p7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consolata"/>
                <a:ea typeface="Inconsolata"/>
                <a:cs typeface="Inconsolata"/>
                <a:sym typeface="Inconsolata"/>
              </a:rPr>
              <a:t>vh </a:t>
            </a:r>
            <a:r>
              <a:rPr lang="en"/>
              <a:t>And </a:t>
            </a:r>
            <a:r>
              <a:rPr lang="en">
                <a:latin typeface="Inconsolata"/>
                <a:ea typeface="Inconsolata"/>
                <a:cs typeface="Inconsolata"/>
                <a:sym typeface="Inconsolata"/>
              </a:rPr>
              <a:t>vw</a:t>
            </a:r>
            <a:r>
              <a:rPr lang="en"/>
              <a:t> Units</a:t>
            </a:r>
            <a:endParaRPr/>
          </a:p>
        </p:txBody>
      </p:sp>
      <p:sp>
        <p:nvSpPr>
          <p:cNvPr id="683" name="Google Shape;683;p7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684" name="Google Shape;684;p76"/>
          <p:cNvSpPr txBox="1"/>
          <p:nvPr/>
        </p:nvSpPr>
        <p:spPr>
          <a:xfrm>
            <a:off x="521475" y="2386325"/>
            <a:ext cx="4205700" cy="15972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Inconsolata"/>
                <a:ea typeface="Inconsolata"/>
                <a:cs typeface="Inconsolata"/>
                <a:sym typeface="Inconsolata"/>
              </a:rPr>
              <a:t>.container {</a:t>
            </a:r>
            <a:endParaRPr>
              <a:solidFill>
                <a:schemeClr val="dk1"/>
              </a:solidFill>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Inconsolata"/>
                <a:ea typeface="Inconsolata"/>
                <a:cs typeface="Inconsolata"/>
                <a:sym typeface="Inconsolata"/>
              </a:rPr>
              <a:t>  height: 100vh; /* full height of screen */</a:t>
            </a:r>
            <a:endParaRPr>
              <a:solidFill>
                <a:schemeClr val="dk1"/>
              </a:solidFill>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Inconsolata"/>
                <a:ea typeface="Inconsolata"/>
                <a:cs typeface="Inconsolata"/>
                <a:sym typeface="Inconsolata"/>
              </a:rPr>
              <a:t>  width: 50vh; /* half of width of screen */</a:t>
            </a:r>
            <a:endParaRPr>
              <a:solidFill>
                <a:schemeClr val="dk1"/>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a:solidFill>
                  <a:schemeClr val="dk1"/>
                </a:solidFill>
                <a:latin typeface="Inconsolata"/>
                <a:ea typeface="Inconsolata"/>
                <a:cs typeface="Inconsolata"/>
                <a:sym typeface="Inconsolata"/>
              </a:rPr>
              <a:t>}</a:t>
            </a:r>
            <a:endParaRPr>
              <a:solidFill>
                <a:schemeClr val="dk1"/>
              </a:solidFill>
              <a:latin typeface="Inconsolata"/>
              <a:ea typeface="Inconsolata"/>
              <a:cs typeface="Inconsolata"/>
              <a:sym typeface="Inconsolata"/>
            </a:endParaRPr>
          </a:p>
        </p:txBody>
      </p:sp>
      <p:sp>
        <p:nvSpPr>
          <p:cNvPr id="685" name="Google Shape;685;p76"/>
          <p:cNvSpPr/>
          <p:nvPr/>
        </p:nvSpPr>
        <p:spPr>
          <a:xfrm>
            <a:off x="5592400" y="2344425"/>
            <a:ext cx="2859000" cy="1955100"/>
          </a:xfrm>
          <a:prstGeom prst="roundRect">
            <a:avLst>
              <a:gd fmla="val 16667"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Reference code: </a:t>
            </a:r>
            <a:br>
              <a:rPr b="1" lang="en" sz="1600">
                <a:latin typeface="Proxima Nova"/>
                <a:ea typeface="Proxima Nova"/>
                <a:cs typeface="Proxima Nova"/>
                <a:sym typeface="Proxima Nova"/>
              </a:rPr>
            </a:br>
            <a:endParaRPr b="1" sz="1600">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rPr lang="en" sz="1800" u="sng">
                <a:solidFill>
                  <a:schemeClr val="hlink"/>
                </a:solidFill>
                <a:latin typeface="Proxima Nova"/>
                <a:ea typeface="Proxima Nova"/>
                <a:cs typeface="Proxima Nova"/>
                <a:sym typeface="Proxima Nova"/>
                <a:hlinkClick r:id="rId3"/>
              </a:rPr>
              <a:t>https://drive.google.com/drive/folders/1gKVOGl6kqmerx156e_-LW1RVa6HEDycJ?usp=sharing</a:t>
            </a:r>
            <a:r>
              <a:rPr lang="en" sz="1800">
                <a:latin typeface="Proxima Nova"/>
                <a:ea typeface="Proxima Nova"/>
                <a:cs typeface="Proxima Nova"/>
                <a:sym typeface="Proxima Nova"/>
              </a:rPr>
              <a:t> </a:t>
            </a:r>
            <a:endParaRPr sz="1800">
              <a:latin typeface="Proxima Nova"/>
              <a:ea typeface="Proxima Nova"/>
              <a:cs typeface="Proxima Nova"/>
              <a:sym typeface="Proxima Nova"/>
            </a:endParaRPr>
          </a:p>
        </p:txBody>
      </p:sp>
      <p:sp>
        <p:nvSpPr>
          <p:cNvPr id="686" name="Google Shape;686;p76"/>
          <p:cNvSpPr/>
          <p:nvPr/>
        </p:nvSpPr>
        <p:spPr>
          <a:xfrm>
            <a:off x="5012150" y="2988125"/>
            <a:ext cx="356100" cy="393600"/>
          </a:xfrm>
          <a:prstGeom prst="rightArrow">
            <a:avLst>
              <a:gd fmla="val 50000" name="adj1"/>
              <a:gd fmla="val 50000" name="adj2"/>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6"/>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77"/>
          <p:cNvSpPr txBox="1"/>
          <p:nvPr/>
        </p:nvSpPr>
        <p:spPr>
          <a:xfrm>
            <a:off x="521475" y="1781100"/>
            <a:ext cx="4205700" cy="28443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Inconsolata"/>
                <a:ea typeface="Inconsolata"/>
                <a:cs typeface="Inconsolata"/>
                <a:sym typeface="Inconsolata"/>
              </a:rPr>
              <a:t>&lt;section class=”container”&gt;</a:t>
            </a:r>
            <a:endParaRPr>
              <a:solidFill>
                <a:schemeClr val="dk1"/>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a:solidFill>
                  <a:schemeClr val="dk1"/>
                </a:solidFill>
                <a:latin typeface="Inconsolata"/>
                <a:ea typeface="Inconsolata"/>
                <a:cs typeface="Inconsolata"/>
                <a:sym typeface="Inconsolata"/>
              </a:rPr>
              <a:t>  &lt;div class=”child-1”&gt;Percent&lt;/div&gt;</a:t>
            </a:r>
            <a:endParaRPr>
              <a:solidFill>
                <a:schemeClr val="dk1"/>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a:solidFill>
                  <a:schemeClr val="dk1"/>
                </a:solidFill>
                <a:latin typeface="Inconsolata"/>
                <a:ea typeface="Inconsolata"/>
                <a:cs typeface="Inconsolata"/>
                <a:sym typeface="Inconsolata"/>
              </a:rPr>
              <a:t>  &lt;div class=”child-2”&gt;vw Units&lt;/div&gt;</a:t>
            </a:r>
            <a:endParaRPr>
              <a:solidFill>
                <a:schemeClr val="dk1"/>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a:solidFill>
                  <a:schemeClr val="dk1"/>
                </a:solidFill>
                <a:latin typeface="Inconsolata"/>
                <a:ea typeface="Inconsolata"/>
                <a:cs typeface="Inconsolata"/>
                <a:sym typeface="Inconsolata"/>
              </a:rPr>
              <a:t>&lt;/section&gt;</a:t>
            </a:r>
            <a:endParaRPr>
              <a:solidFill>
                <a:schemeClr val="dk1"/>
              </a:solidFill>
              <a:latin typeface="Inconsolata"/>
              <a:ea typeface="Inconsolata"/>
              <a:cs typeface="Inconsolata"/>
              <a:sym typeface="Inconsolata"/>
            </a:endParaRPr>
          </a:p>
          <a:p>
            <a:pPr indent="0" lvl="0" marL="0" rtl="0" algn="l">
              <a:lnSpc>
                <a:spcPct val="115000"/>
              </a:lnSpc>
              <a:spcBef>
                <a:spcPts val="0"/>
              </a:spcBef>
              <a:spcAft>
                <a:spcPts val="0"/>
              </a:spcAft>
              <a:buNone/>
            </a:pPr>
            <a:r>
              <a:t/>
            </a:r>
            <a:endParaRPr>
              <a:solidFill>
                <a:schemeClr val="dk1"/>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a:solidFill>
                  <a:schemeClr val="dk1"/>
                </a:solidFill>
                <a:latin typeface="Inconsolata"/>
                <a:ea typeface="Inconsolata"/>
                <a:cs typeface="Inconsolata"/>
                <a:sym typeface="Inconsolata"/>
              </a:rPr>
              <a:t>.child-1 {</a:t>
            </a:r>
            <a:endParaRPr>
              <a:solidFill>
                <a:schemeClr val="dk1"/>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a:solidFill>
                  <a:schemeClr val="dk1"/>
                </a:solidFill>
                <a:latin typeface="Inconsolata"/>
                <a:ea typeface="Inconsolata"/>
                <a:cs typeface="Inconsolata"/>
                <a:sym typeface="Inconsolata"/>
              </a:rPr>
              <a:t>  width: 50% /* 50% of its parent */</a:t>
            </a:r>
            <a:endParaRPr>
              <a:solidFill>
                <a:schemeClr val="dk1"/>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a:solidFill>
                  <a:schemeClr val="dk1"/>
                </a:solidFill>
                <a:latin typeface="Inconsolata"/>
                <a:ea typeface="Inconsolata"/>
                <a:cs typeface="Inconsolata"/>
                <a:sym typeface="Inconsolata"/>
              </a:rPr>
              <a:t>}</a:t>
            </a:r>
            <a:endParaRPr>
              <a:solidFill>
                <a:schemeClr val="dk1"/>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a:solidFill>
                  <a:schemeClr val="dk1"/>
                </a:solidFill>
                <a:latin typeface="Inconsolata"/>
                <a:ea typeface="Inconsolata"/>
                <a:cs typeface="Inconsolata"/>
                <a:sym typeface="Inconsolata"/>
              </a:rPr>
              <a:t>.child-2 {</a:t>
            </a:r>
            <a:endParaRPr>
              <a:solidFill>
                <a:schemeClr val="dk1"/>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a:solidFill>
                  <a:schemeClr val="dk1"/>
                </a:solidFill>
                <a:latin typeface="Inconsolata"/>
                <a:ea typeface="Inconsolata"/>
                <a:cs typeface="Inconsolata"/>
                <a:sym typeface="Inconsolata"/>
              </a:rPr>
              <a:t>  width: 50vw; /* 50% of the entire screen*/</a:t>
            </a:r>
            <a:endParaRPr>
              <a:solidFill>
                <a:schemeClr val="dk1"/>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a:solidFill>
                  <a:schemeClr val="dk1"/>
                </a:solidFill>
                <a:latin typeface="Inconsolata"/>
                <a:ea typeface="Inconsolata"/>
                <a:cs typeface="Inconsolata"/>
                <a:sym typeface="Inconsolata"/>
              </a:rPr>
              <a:t>}</a:t>
            </a:r>
            <a:endParaRPr>
              <a:solidFill>
                <a:schemeClr val="dk1"/>
              </a:solidFill>
              <a:latin typeface="Inconsolata"/>
              <a:ea typeface="Inconsolata"/>
              <a:cs typeface="Inconsolata"/>
              <a:sym typeface="Inconsolata"/>
            </a:endParaRPr>
          </a:p>
        </p:txBody>
      </p:sp>
      <p:sp>
        <p:nvSpPr>
          <p:cNvPr id="693" name="Google Shape;693;p77"/>
          <p:cNvSpPr txBox="1"/>
          <p:nvPr>
            <p:ph idx="4294967295" type="body"/>
          </p:nvPr>
        </p:nvSpPr>
        <p:spPr>
          <a:xfrm>
            <a:off x="457200" y="914400"/>
            <a:ext cx="8219100" cy="12165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a:solidFill>
                  <a:schemeClr val="dk1"/>
                </a:solidFill>
              </a:rPr>
              <a:t>The biggest difference? Nesting an element with percentage means it is bound by its parent. Viewport units will still be the same no matter how nested they are.</a:t>
            </a:r>
            <a:endParaRPr>
              <a:solidFill>
                <a:schemeClr val="dk1"/>
              </a:solidFill>
            </a:endParaRPr>
          </a:p>
          <a:p>
            <a:pPr indent="0" lvl="0" marL="0" rtl="0" algn="l">
              <a:lnSpc>
                <a:spcPct val="114000"/>
              </a:lnSpc>
              <a:spcBef>
                <a:spcPts val="1000"/>
              </a:spcBef>
              <a:spcAft>
                <a:spcPts val="0"/>
              </a:spcAft>
              <a:buNone/>
            </a:pPr>
            <a:r>
              <a:t/>
            </a:r>
            <a:endParaRPr>
              <a:solidFill>
                <a:schemeClr val="dk1"/>
              </a:solidFill>
            </a:endParaRPr>
          </a:p>
          <a:p>
            <a:pPr indent="0" lvl="0" marL="0" rtl="0" algn="l">
              <a:lnSpc>
                <a:spcPct val="114000"/>
              </a:lnSpc>
              <a:spcBef>
                <a:spcPts val="1000"/>
              </a:spcBef>
              <a:spcAft>
                <a:spcPts val="0"/>
              </a:spcAft>
              <a:buNone/>
            </a:pPr>
            <a:r>
              <a:t/>
            </a:r>
            <a:endParaRPr>
              <a:solidFill>
                <a:schemeClr val="dk1"/>
              </a:solidFill>
            </a:endParaRPr>
          </a:p>
          <a:p>
            <a:pPr indent="0" lvl="0" marL="0" rtl="0" algn="l">
              <a:lnSpc>
                <a:spcPct val="114000"/>
              </a:lnSpc>
              <a:spcBef>
                <a:spcPts val="1000"/>
              </a:spcBef>
              <a:spcAft>
                <a:spcPts val="1000"/>
              </a:spcAft>
              <a:buNone/>
            </a:pPr>
            <a:r>
              <a:t/>
            </a:r>
            <a:endParaRPr>
              <a:solidFill>
                <a:schemeClr val="dk1"/>
              </a:solidFill>
            </a:endParaRPr>
          </a:p>
        </p:txBody>
      </p:sp>
      <p:sp>
        <p:nvSpPr>
          <p:cNvPr id="694" name="Google Shape;694;p7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Percentages vs. </a:t>
            </a:r>
            <a:r>
              <a:rPr lang="en">
                <a:latin typeface="Inconsolata"/>
                <a:ea typeface="Inconsolata"/>
                <a:cs typeface="Inconsolata"/>
                <a:sym typeface="Inconsolata"/>
              </a:rPr>
              <a:t>vh</a:t>
            </a:r>
            <a:r>
              <a:rPr lang="en">
                <a:latin typeface="Inconsolata"/>
                <a:ea typeface="Inconsolata"/>
                <a:cs typeface="Inconsolata"/>
                <a:sym typeface="Inconsolata"/>
              </a:rPr>
              <a:t>/</a:t>
            </a:r>
            <a:r>
              <a:rPr lang="en">
                <a:latin typeface="Inconsolata"/>
                <a:ea typeface="Inconsolata"/>
                <a:cs typeface="Inconsolata"/>
                <a:sym typeface="Inconsolata"/>
              </a:rPr>
              <a:t>vw</a:t>
            </a:r>
            <a:r>
              <a:rPr lang="en"/>
              <a:t> Units</a:t>
            </a:r>
            <a:endParaRPr/>
          </a:p>
        </p:txBody>
      </p:sp>
      <p:sp>
        <p:nvSpPr>
          <p:cNvPr id="695" name="Google Shape;695;p7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696" name="Google Shape;696;p7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Startup Matchmaker Member List</a:t>
            </a:r>
            <a:endParaRPr/>
          </a:p>
        </p:txBody>
      </p:sp>
      <p:sp>
        <p:nvSpPr>
          <p:cNvPr id="702" name="Google Shape;702;p78"/>
          <p:cNvSpPr txBox="1"/>
          <p:nvPr>
            <p:ph idx="1" type="body"/>
          </p:nvPr>
        </p:nvSpPr>
        <p:spPr>
          <a:xfrm>
            <a:off x="457200" y="1099725"/>
            <a:ext cx="8229600" cy="922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000"/>
              </a:spcAft>
              <a:buNone/>
            </a:pPr>
            <a:r>
              <a:rPr lang="en">
                <a:solidFill>
                  <a:schemeClr val="dk1"/>
                </a:solidFill>
              </a:rPr>
              <a:t>The Startup Matchmaker has built a member list but is not mobile-friendly.  Let’s make it work at any size!</a:t>
            </a:r>
            <a:endParaRPr/>
          </a:p>
        </p:txBody>
      </p:sp>
      <p:sp>
        <p:nvSpPr>
          <p:cNvPr id="703" name="Google Shape;703;p78"/>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704" name="Google Shape;704;p78"/>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30–45</a:t>
            </a:r>
            <a:r>
              <a:rPr lang="en"/>
              <a:t> minutes</a:t>
            </a:r>
            <a:endParaRPr/>
          </a:p>
        </p:txBody>
      </p:sp>
      <p:sp>
        <p:nvSpPr>
          <p:cNvPr id="705" name="Google Shape;705;p78"/>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06" name="Google Shape;706;p78"/>
          <p:cNvSpPr/>
          <p:nvPr/>
        </p:nvSpPr>
        <p:spPr>
          <a:xfrm>
            <a:off x="753200" y="2210171"/>
            <a:ext cx="3171300" cy="1874400"/>
          </a:xfrm>
          <a:prstGeom prst="roundRect">
            <a:avLst>
              <a:gd fmla="val 16667"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Starter code: </a:t>
            </a:r>
            <a:br>
              <a:rPr b="1" lang="en" sz="1600">
                <a:latin typeface="Proxima Nova"/>
                <a:ea typeface="Proxima Nova"/>
                <a:cs typeface="Proxima Nova"/>
                <a:sym typeface="Proxima Nova"/>
              </a:rPr>
            </a:br>
            <a:endParaRPr b="1" sz="1600">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rPr lang="en" sz="1800" u="sng">
                <a:solidFill>
                  <a:schemeClr val="hlink"/>
                </a:solidFill>
                <a:latin typeface="Proxima Nova"/>
                <a:ea typeface="Proxima Nova"/>
                <a:cs typeface="Proxima Nova"/>
                <a:sym typeface="Proxima Nova"/>
                <a:hlinkClick r:id="rId3"/>
              </a:rPr>
              <a:t>https://drive.google.com/drive/folders/1rqQMUXrbUDOaS5FEC_bQ1aOTzpuATnyj?usp=sharing</a:t>
            </a:r>
            <a:endParaRPr sz="1800">
              <a:latin typeface="Proxima Nova"/>
              <a:ea typeface="Proxima Nova"/>
              <a:cs typeface="Proxima Nova"/>
              <a:sym typeface="Proxima Nova"/>
            </a:endParaRPr>
          </a:p>
        </p:txBody>
      </p:sp>
      <p:sp>
        <p:nvSpPr>
          <p:cNvPr id="707" name="Google Shape;707;p78"/>
          <p:cNvSpPr/>
          <p:nvPr/>
        </p:nvSpPr>
        <p:spPr>
          <a:xfrm>
            <a:off x="4238688" y="2685225"/>
            <a:ext cx="666600" cy="393600"/>
          </a:xfrm>
          <a:prstGeom prst="rightArrow">
            <a:avLst>
              <a:gd fmla="val 50000" name="adj1"/>
              <a:gd fmla="val 50000" name="adj2"/>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78"/>
          <p:cNvSpPr/>
          <p:nvPr/>
        </p:nvSpPr>
        <p:spPr>
          <a:xfrm>
            <a:off x="5219500" y="2210171"/>
            <a:ext cx="3171300" cy="1874400"/>
          </a:xfrm>
          <a:prstGeom prst="roundRect">
            <a:avLst>
              <a:gd fmla="val 16667"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Solution code: </a:t>
            </a:r>
            <a:br>
              <a:rPr b="1" lang="en" sz="1600">
                <a:latin typeface="Proxima Nova"/>
                <a:ea typeface="Proxima Nova"/>
                <a:cs typeface="Proxima Nova"/>
                <a:sym typeface="Proxima Nova"/>
              </a:rPr>
            </a:br>
            <a:endParaRPr b="1" sz="1600">
              <a:latin typeface="Proxima Nova"/>
              <a:ea typeface="Proxima Nova"/>
              <a:cs typeface="Proxima Nova"/>
              <a:sym typeface="Proxima Nova"/>
            </a:endParaRPr>
          </a:p>
          <a:p>
            <a:pPr indent="0" lvl="0" marL="0" rtl="0" algn="l">
              <a:spcBef>
                <a:spcPts val="0"/>
              </a:spcBef>
              <a:spcAft>
                <a:spcPts val="0"/>
              </a:spcAft>
              <a:buNone/>
            </a:pPr>
            <a:r>
              <a:rPr lang="en" sz="1800" u="sng">
                <a:solidFill>
                  <a:schemeClr val="hlink"/>
                </a:solidFill>
                <a:latin typeface="Proxima Nova"/>
                <a:ea typeface="Proxima Nova"/>
                <a:cs typeface="Proxima Nova"/>
                <a:sym typeface="Proxima Nova"/>
                <a:hlinkClick r:id="rId4"/>
              </a:rPr>
              <a:t>https://drive.google.com/drive/folders/1FOeHzIHcZ-cjs3ERpMSavZ7kYGL-oC3m?usp=sharing</a:t>
            </a:r>
            <a:endParaRPr sz="1800">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79"/>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Responsive Images</a:t>
            </a:r>
            <a:endParaRPr/>
          </a:p>
        </p:txBody>
      </p:sp>
      <p:sp>
        <p:nvSpPr>
          <p:cNvPr id="714" name="Google Shape;714;p79"/>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Front-End Web Development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80"/>
          <p:cNvSpPr/>
          <p:nvPr/>
        </p:nvSpPr>
        <p:spPr>
          <a:xfrm>
            <a:off x="545200" y="914400"/>
            <a:ext cx="8013000" cy="15333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 sz="1800">
                <a:latin typeface="Inconsolata"/>
                <a:ea typeface="Inconsolata"/>
                <a:cs typeface="Inconsolata"/>
                <a:sym typeface="Inconsolata"/>
              </a:rPr>
              <a:t>.image-style {</a:t>
            </a:r>
            <a:endParaRPr sz="1800">
              <a:latin typeface="Inconsolata"/>
              <a:ea typeface="Inconsolata"/>
              <a:cs typeface="Inconsolata"/>
              <a:sym typeface="Inconsolata"/>
            </a:endParaRPr>
          </a:p>
          <a:p>
            <a:pPr indent="0" lvl="0" marL="457200" rtl="0" algn="l">
              <a:spcBef>
                <a:spcPts val="0"/>
              </a:spcBef>
              <a:spcAft>
                <a:spcPts val="0"/>
              </a:spcAft>
              <a:buNone/>
            </a:pPr>
            <a:r>
              <a:rPr lang="en" sz="1800">
                <a:latin typeface="Inconsolata"/>
                <a:ea typeface="Inconsolata"/>
                <a:cs typeface="Inconsolata"/>
                <a:sym typeface="Inconsolata"/>
              </a:rPr>
              <a:t>  display: block;</a:t>
            </a:r>
            <a:endParaRPr sz="1800">
              <a:latin typeface="Inconsolata"/>
              <a:ea typeface="Inconsolata"/>
              <a:cs typeface="Inconsolata"/>
              <a:sym typeface="Inconsolata"/>
            </a:endParaRPr>
          </a:p>
          <a:p>
            <a:pPr indent="0" lvl="0" marL="457200" rtl="0" algn="l">
              <a:spcBef>
                <a:spcPts val="0"/>
              </a:spcBef>
              <a:spcAft>
                <a:spcPts val="0"/>
              </a:spcAft>
              <a:buNone/>
            </a:pPr>
            <a:r>
              <a:rPr lang="en" sz="1800">
                <a:latin typeface="Inconsolata"/>
                <a:ea typeface="Inconsolata"/>
                <a:cs typeface="Inconsolata"/>
                <a:sym typeface="Inconsolata"/>
              </a:rPr>
              <a:t>  max-width: 100%;</a:t>
            </a:r>
            <a:endParaRPr sz="1800">
              <a:latin typeface="Inconsolata"/>
              <a:ea typeface="Inconsolata"/>
              <a:cs typeface="Inconsolata"/>
              <a:sym typeface="Inconsolata"/>
            </a:endParaRPr>
          </a:p>
          <a:p>
            <a:pPr indent="0" lvl="0" marL="457200" rtl="0" algn="l">
              <a:spcBef>
                <a:spcPts val="0"/>
              </a:spcBef>
              <a:spcAft>
                <a:spcPts val="0"/>
              </a:spcAft>
              <a:buNone/>
            </a:pPr>
            <a:r>
              <a:rPr lang="en" sz="1800">
                <a:latin typeface="Inconsolata"/>
                <a:ea typeface="Inconsolata"/>
                <a:cs typeface="Inconsolata"/>
                <a:sym typeface="Inconsolata"/>
              </a:rPr>
              <a:t>  height: auto;</a:t>
            </a:r>
            <a:endParaRPr sz="1800">
              <a:latin typeface="Inconsolata"/>
              <a:ea typeface="Inconsolata"/>
              <a:cs typeface="Inconsolata"/>
              <a:sym typeface="Inconsolata"/>
            </a:endParaRPr>
          </a:p>
          <a:p>
            <a:pPr indent="0" lvl="0" marL="457200" rtl="0" algn="l">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p:txBody>
      </p:sp>
      <p:sp>
        <p:nvSpPr>
          <p:cNvPr id="720" name="Google Shape;720;p8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Images Sized to Their Containers</a:t>
            </a:r>
            <a:endParaRPr/>
          </a:p>
        </p:txBody>
      </p:sp>
      <p:sp>
        <p:nvSpPr>
          <p:cNvPr id="721" name="Google Shape;721;p80"/>
          <p:cNvSpPr txBox="1"/>
          <p:nvPr>
            <p:ph idx="4294967295" type="body"/>
          </p:nvPr>
        </p:nvSpPr>
        <p:spPr>
          <a:xfrm>
            <a:off x="457200" y="2509025"/>
            <a:ext cx="8229600" cy="188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want to display at their dimensions (say, 800 x 600px), but they’ll often be in containers and will spill over if they’re bigger. This code forces the image to be a block element whose width matches its container.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Why does this work?</a:t>
            </a:r>
            <a:endParaRPr b="1"/>
          </a:p>
        </p:txBody>
      </p:sp>
      <p:sp>
        <p:nvSpPr>
          <p:cNvPr id="722" name="Google Shape;722;p8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723" name="Google Shape;723;p8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8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a:t>
            </a:r>
            <a:r>
              <a:rPr lang="en">
                <a:latin typeface="Inconsolata"/>
                <a:ea typeface="Inconsolata"/>
                <a:cs typeface="Inconsolata"/>
                <a:sym typeface="Inconsolata"/>
              </a:rPr>
              <a:t>srcset</a:t>
            </a:r>
            <a:r>
              <a:rPr lang="en"/>
              <a:t> + </a:t>
            </a:r>
            <a:r>
              <a:rPr lang="en">
                <a:latin typeface="Inconsolata"/>
                <a:ea typeface="Inconsolata"/>
                <a:cs typeface="Inconsolata"/>
                <a:sym typeface="Inconsolata"/>
              </a:rPr>
              <a:t>sizes</a:t>
            </a:r>
            <a:r>
              <a:rPr lang="en"/>
              <a:t> Attributes</a:t>
            </a:r>
            <a:endParaRPr/>
          </a:p>
          <a:p>
            <a:pPr indent="0" lvl="0" marL="0" rtl="0" algn="l">
              <a:spcBef>
                <a:spcPts val="0"/>
              </a:spcBef>
              <a:spcAft>
                <a:spcPts val="0"/>
              </a:spcAft>
              <a:buNone/>
            </a:pPr>
            <a:r>
              <a:t/>
            </a:r>
            <a:endParaRPr/>
          </a:p>
        </p:txBody>
      </p:sp>
      <p:sp>
        <p:nvSpPr>
          <p:cNvPr id="729" name="Google Shape;729;p8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730" name="Google Shape;730;p81"/>
          <p:cNvSpPr txBox="1"/>
          <p:nvPr>
            <p:ph idx="4294967295" type="body"/>
          </p:nvPr>
        </p:nvSpPr>
        <p:spPr>
          <a:xfrm>
            <a:off x="457200" y="914400"/>
            <a:ext cx="8229600" cy="32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Figuring out which image should go to a particular device is cumbersome and nearly impossible. Now, you can tell the browser how much of the screen an image takes up (with the </a:t>
            </a:r>
            <a:r>
              <a:rPr b="1" lang="en">
                <a:latin typeface="Inconsolata"/>
                <a:ea typeface="Inconsolata"/>
                <a:cs typeface="Inconsolata"/>
                <a:sym typeface="Inconsolata"/>
              </a:rPr>
              <a:t>sizes</a:t>
            </a:r>
            <a:r>
              <a:rPr lang="en">
                <a:latin typeface="Arial"/>
                <a:ea typeface="Arial"/>
                <a:cs typeface="Arial"/>
                <a:sym typeface="Arial"/>
              </a:rPr>
              <a:t> </a:t>
            </a:r>
            <a:r>
              <a:rPr lang="en"/>
              <a:t>attribute</a:t>
            </a:r>
            <a:r>
              <a:rPr lang="en"/>
              <a:t>) and give it the image at different sizes (</a:t>
            </a:r>
            <a:r>
              <a:rPr b="1" lang="en">
                <a:latin typeface="Inconsolata"/>
                <a:ea typeface="Inconsolata"/>
                <a:cs typeface="Inconsolata"/>
                <a:sym typeface="Inconsolata"/>
              </a:rPr>
              <a:t>srcset</a:t>
            </a:r>
            <a:r>
              <a:rPr lang="en"/>
              <a:t>). The browser does the rest.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Both </a:t>
            </a:r>
            <a:r>
              <a:rPr b="1" lang="en">
                <a:solidFill>
                  <a:schemeClr val="dk1"/>
                </a:solidFill>
                <a:latin typeface="Inconsolata"/>
                <a:ea typeface="Inconsolata"/>
                <a:cs typeface="Inconsolata"/>
                <a:sym typeface="Inconsolata"/>
              </a:rPr>
              <a:t>sizes</a:t>
            </a:r>
            <a:r>
              <a:rPr b="1" lang="en">
                <a:solidFill>
                  <a:schemeClr val="dk1"/>
                </a:solidFill>
                <a:latin typeface="Courier New"/>
                <a:ea typeface="Courier New"/>
                <a:cs typeface="Courier New"/>
                <a:sym typeface="Courier New"/>
              </a:rPr>
              <a:t> </a:t>
            </a:r>
            <a:r>
              <a:rPr lang="en"/>
              <a:t>and </a:t>
            </a:r>
            <a:r>
              <a:rPr b="1" lang="en">
                <a:solidFill>
                  <a:schemeClr val="dk1"/>
                </a:solidFill>
                <a:latin typeface="Inconsolata"/>
                <a:ea typeface="Inconsolata"/>
                <a:cs typeface="Inconsolata"/>
                <a:sym typeface="Inconsolata"/>
              </a:rPr>
              <a:t>srcset</a:t>
            </a:r>
            <a:r>
              <a:rPr lang="en"/>
              <a:t> are attributes you can optionally add to any </a:t>
            </a:r>
            <a:r>
              <a:rPr b="1" lang="en">
                <a:latin typeface="Inconsolata"/>
                <a:ea typeface="Inconsolata"/>
                <a:cs typeface="Inconsolata"/>
                <a:sym typeface="Inconsolata"/>
              </a:rPr>
              <a:t>&lt;img&gt;</a:t>
            </a:r>
            <a:r>
              <a:rPr lang="en"/>
              <a:t> tag you want to enable. </a:t>
            </a:r>
            <a:endParaRPr/>
          </a:p>
        </p:txBody>
      </p:sp>
      <p:sp>
        <p:nvSpPr>
          <p:cNvPr id="731" name="Google Shape;731;p8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82"/>
          <p:cNvSpPr/>
          <p:nvPr/>
        </p:nvSpPr>
        <p:spPr>
          <a:xfrm>
            <a:off x="545200" y="914400"/>
            <a:ext cx="8013000" cy="24150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 sz="1600">
                <a:latin typeface="Inconsolata"/>
                <a:ea typeface="Inconsolata"/>
                <a:cs typeface="Inconsolata"/>
                <a:sym typeface="Inconsolata"/>
              </a:rPr>
              <a:t>&lt;div class=”image-container”&gt;</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  &lt;img src=”img/image-large.jpg” alt=”Forest Lands”</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       srcset=”img/image-large.jpg 1200px,</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               img/image-medium.jpg 800px,</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               img/image-small.jpg 400px”</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       sizes=”(min-width: 1200px) 33vw, </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              (max-width: 1199px) and (min-width: 768px) 50vw,</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              100vw”&gt;</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&lt;/div&gt;</a:t>
            </a:r>
            <a:endParaRPr sz="1600">
              <a:latin typeface="Inconsolata"/>
              <a:ea typeface="Inconsolata"/>
              <a:cs typeface="Inconsolata"/>
              <a:sym typeface="Inconsolata"/>
            </a:endParaRPr>
          </a:p>
        </p:txBody>
      </p:sp>
      <p:sp>
        <p:nvSpPr>
          <p:cNvPr id="737" name="Google Shape;737;p8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Sample: </a:t>
            </a:r>
            <a:r>
              <a:rPr lang="en"/>
              <a:t>HTML </a:t>
            </a:r>
            <a:r>
              <a:rPr lang="en">
                <a:latin typeface="Inconsolata"/>
                <a:ea typeface="Inconsolata"/>
                <a:cs typeface="Inconsolata"/>
                <a:sym typeface="Inconsolata"/>
              </a:rPr>
              <a:t>srcset</a:t>
            </a:r>
            <a:r>
              <a:rPr lang="en"/>
              <a:t> + </a:t>
            </a:r>
            <a:r>
              <a:rPr lang="en">
                <a:latin typeface="Inconsolata"/>
                <a:ea typeface="Inconsolata"/>
                <a:cs typeface="Inconsolata"/>
                <a:sym typeface="Inconsolata"/>
              </a:rPr>
              <a:t>sizes</a:t>
            </a:r>
            <a:endParaRPr>
              <a:latin typeface="Inconsolata"/>
              <a:ea typeface="Inconsolata"/>
              <a:cs typeface="Inconsolata"/>
              <a:sym typeface="Inconsolata"/>
            </a:endParaRPr>
          </a:p>
          <a:p>
            <a:pPr indent="0" lvl="0" marL="0" rtl="0" algn="l">
              <a:spcBef>
                <a:spcPts val="0"/>
              </a:spcBef>
              <a:spcAft>
                <a:spcPts val="0"/>
              </a:spcAft>
              <a:buNone/>
            </a:pPr>
            <a:r>
              <a:t/>
            </a:r>
            <a:endParaRPr/>
          </a:p>
        </p:txBody>
      </p:sp>
      <p:sp>
        <p:nvSpPr>
          <p:cNvPr id="738" name="Google Shape;738;p82"/>
          <p:cNvSpPr txBox="1"/>
          <p:nvPr>
            <p:ph idx="4294967295" type="body"/>
          </p:nvPr>
        </p:nvSpPr>
        <p:spPr>
          <a:xfrm>
            <a:off x="457200" y="3432125"/>
            <a:ext cx="8229600" cy="95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code is a doozy! We’re telling the browser we have three of the same image with various</a:t>
            </a:r>
            <a:r>
              <a:rPr lang="en"/>
              <a:t> pixel width</a:t>
            </a:r>
            <a:r>
              <a:rPr lang="en"/>
              <a:t>s, and then what size the image displays at a given screen width.</a:t>
            </a:r>
            <a:endParaRPr/>
          </a:p>
        </p:txBody>
      </p:sp>
      <p:sp>
        <p:nvSpPr>
          <p:cNvPr id="739" name="Google Shape;739;p8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740" name="Google Shape;740;p8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83"/>
          <p:cNvSpPr/>
          <p:nvPr/>
        </p:nvSpPr>
        <p:spPr>
          <a:xfrm>
            <a:off x="545200" y="914400"/>
            <a:ext cx="8013000" cy="13302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 sz="1600">
                <a:latin typeface="Inconsolata"/>
                <a:ea typeface="Inconsolata"/>
                <a:cs typeface="Inconsolata"/>
                <a:sym typeface="Inconsolata"/>
              </a:rPr>
              <a:t>.image-style {</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  background-image: url(img/image.jpg);</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  background-position: center center;</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  background-size: cover;</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a:t>
            </a:r>
            <a:endParaRPr sz="1600">
              <a:latin typeface="Inconsolata"/>
              <a:ea typeface="Inconsolata"/>
              <a:cs typeface="Inconsolata"/>
              <a:sym typeface="Inconsolata"/>
            </a:endParaRPr>
          </a:p>
        </p:txBody>
      </p:sp>
      <p:sp>
        <p:nvSpPr>
          <p:cNvPr id="746" name="Google Shape;746;p8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Responsive Background Images</a:t>
            </a:r>
            <a:endParaRPr/>
          </a:p>
        </p:txBody>
      </p:sp>
      <p:sp>
        <p:nvSpPr>
          <p:cNvPr id="747" name="Google Shape;747;p83"/>
          <p:cNvSpPr txBox="1"/>
          <p:nvPr>
            <p:ph idx="4294967295" type="body"/>
          </p:nvPr>
        </p:nvSpPr>
        <p:spPr>
          <a:xfrm>
            <a:off x="457200" y="2382450"/>
            <a:ext cx="8183400" cy="19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images are somewhat natively responsive; they won’t spill out of their containers. But containing elements will crop the image.</a:t>
            </a:r>
            <a:endParaRPr/>
          </a:p>
          <a:p>
            <a:pPr indent="0" lvl="0" marL="0" rtl="0" algn="l">
              <a:spcBef>
                <a:spcPts val="1000"/>
              </a:spcBef>
              <a:spcAft>
                <a:spcPts val="1000"/>
              </a:spcAft>
              <a:buNone/>
            </a:pPr>
            <a:r>
              <a:rPr lang="en"/>
              <a:t>To adjust which part of the image you see, use </a:t>
            </a:r>
            <a:r>
              <a:rPr b="1" lang="en">
                <a:latin typeface="Inconsolata"/>
                <a:ea typeface="Inconsolata"/>
                <a:cs typeface="Inconsolata"/>
                <a:sym typeface="Inconsolata"/>
              </a:rPr>
              <a:t>background-position</a:t>
            </a:r>
            <a:r>
              <a:rPr lang="en"/>
              <a:t> and </a:t>
            </a:r>
            <a:r>
              <a:rPr b="1" lang="en">
                <a:latin typeface="Inconsolata"/>
                <a:ea typeface="Inconsolata"/>
                <a:cs typeface="Inconsolata"/>
                <a:sym typeface="Inconsolata"/>
              </a:rPr>
              <a:t>background-size</a:t>
            </a:r>
            <a:r>
              <a:rPr lang="en"/>
              <a:t>. In particular, </a:t>
            </a:r>
            <a:r>
              <a:rPr b="1" lang="en">
                <a:latin typeface="Inconsolata"/>
                <a:ea typeface="Inconsolata"/>
                <a:cs typeface="Inconsolata"/>
                <a:sym typeface="Inconsolata"/>
              </a:rPr>
              <a:t>background-size: cover;</a:t>
            </a:r>
            <a:r>
              <a:rPr lang="en"/>
              <a:t> is pretty close to magic: It uses an algorithm to make the image match its container.</a:t>
            </a:r>
            <a:endParaRPr/>
          </a:p>
        </p:txBody>
      </p:sp>
      <p:sp>
        <p:nvSpPr>
          <p:cNvPr id="748" name="Google Shape;748;p8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749" name="Google Shape;749;p8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5" name="Shape 325"/>
        <p:cNvGrpSpPr/>
        <p:nvPr/>
      </p:nvGrpSpPr>
      <p:grpSpPr>
        <a:xfrm>
          <a:off x="0" y="0"/>
          <a:ext cx="0" cy="0"/>
          <a:chOff x="0" y="0"/>
          <a:chExt cx="0" cy="0"/>
        </a:xfrm>
      </p:grpSpPr>
      <p:sp>
        <p:nvSpPr>
          <p:cNvPr id="326" name="Google Shape;326;p39"/>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Suggested Agenda</a:t>
            </a:r>
            <a:endParaRPr/>
          </a:p>
          <a:p>
            <a:pPr indent="0" lvl="0" marL="0" rtl="0" algn="l">
              <a:spcBef>
                <a:spcPts val="0"/>
              </a:spcBef>
              <a:spcAft>
                <a:spcPts val="0"/>
              </a:spcAft>
              <a:buNone/>
            </a:pPr>
            <a:r>
              <a:t/>
            </a:r>
            <a:endParaRPr/>
          </a:p>
        </p:txBody>
      </p:sp>
      <p:graphicFrame>
        <p:nvGraphicFramePr>
          <p:cNvPr id="327" name="Google Shape;327;p39"/>
          <p:cNvGraphicFramePr/>
          <p:nvPr/>
        </p:nvGraphicFramePr>
        <p:xfrm>
          <a:off x="979488" y="1071652"/>
          <a:ext cx="3000000" cy="3000000"/>
        </p:xfrm>
        <a:graphic>
          <a:graphicData uri="http://schemas.openxmlformats.org/drawingml/2006/table">
            <a:tbl>
              <a:tblPr>
                <a:noFill/>
                <a:tableStyleId>{17A21983-E8AA-46C6-91B8-2FCB024360E9}</a:tableStyleId>
              </a:tblPr>
              <a:tblGrid>
                <a:gridCol w="1562900"/>
                <a:gridCol w="1766200"/>
                <a:gridCol w="3456150"/>
              </a:tblGrid>
              <a:tr h="557450">
                <a:tc>
                  <a:txBody>
                    <a:bodyPr/>
                    <a:lstStyle/>
                    <a:p>
                      <a:pPr indent="0" lvl="0" marL="0" rtl="0" algn="l">
                        <a:spcBef>
                          <a:spcPts val="0"/>
                        </a:spcBef>
                        <a:spcAft>
                          <a:spcPts val="0"/>
                        </a:spcAft>
                        <a:buNone/>
                      </a:pPr>
                      <a:r>
                        <a:rPr b="1" lang="en" sz="1000">
                          <a:solidFill>
                            <a:srgbClr val="FFFFFF"/>
                          </a:solidFill>
                          <a:latin typeface="Proxima Nova"/>
                          <a:ea typeface="Proxima Nova"/>
                          <a:cs typeface="Proxima Nova"/>
                          <a:sym typeface="Proxima Nova"/>
                        </a:rPr>
                        <a:t>Time</a:t>
                      </a:r>
                      <a:endParaRPr b="1" sz="1000">
                        <a:solidFill>
                          <a:srgbClr val="FFFFFF"/>
                        </a:solidFill>
                        <a:latin typeface="Proxima Nova"/>
                        <a:ea typeface="Proxima Nova"/>
                        <a:cs typeface="Proxima Nova"/>
                        <a:sym typeface="Proxima Nova"/>
                      </a:endParaRPr>
                    </a:p>
                  </a:txBody>
                  <a:tcPr marT="91425" marB="91425" marR="91425" marL="91425" anchor="ctr">
                    <a:lnB cap="flat" cmpd="sng" w="9525">
                      <a:solidFill>
                        <a:srgbClr val="9E9E9E"/>
                      </a:solidFill>
                      <a:prstDash val="solid"/>
                      <a:round/>
                      <a:headEnd len="sm" w="sm" type="none"/>
                      <a:tailEnd len="sm" w="sm" type="none"/>
                    </a:lnB>
                    <a:solidFill>
                      <a:srgbClr val="E51B24"/>
                    </a:solidFill>
                  </a:tcPr>
                </a:tc>
                <a:tc>
                  <a:txBody>
                    <a:bodyPr/>
                    <a:lstStyle/>
                    <a:p>
                      <a:pPr indent="0" lvl="0" marL="0" rtl="0" algn="l">
                        <a:spcBef>
                          <a:spcPts val="0"/>
                        </a:spcBef>
                        <a:spcAft>
                          <a:spcPts val="0"/>
                        </a:spcAft>
                        <a:buClr>
                          <a:srgbClr val="000000"/>
                        </a:buClr>
                        <a:buSzPts val="1100"/>
                        <a:buFont typeface="Arial"/>
                        <a:buNone/>
                      </a:pPr>
                      <a:r>
                        <a:rPr b="1" lang="en" sz="1000">
                          <a:solidFill>
                            <a:srgbClr val="FFFFFF"/>
                          </a:solidFill>
                          <a:latin typeface="Proxima Nova"/>
                          <a:ea typeface="Proxima Nova"/>
                          <a:cs typeface="Proxima Nova"/>
                          <a:sym typeface="Proxima Nova"/>
                        </a:rPr>
                        <a:t>Activity</a:t>
                      </a:r>
                      <a:endParaRPr b="1" sz="1000">
                        <a:solidFill>
                          <a:srgbClr val="FFFFFF"/>
                        </a:solidFill>
                        <a:latin typeface="Proxima Nova"/>
                        <a:ea typeface="Proxima Nova"/>
                        <a:cs typeface="Proxima Nova"/>
                        <a:sym typeface="Proxima Nova"/>
                      </a:endParaRPr>
                    </a:p>
                  </a:txBody>
                  <a:tcPr marT="91425" marB="91425" marR="91425" marL="91425" anchor="ctr">
                    <a:lnB cap="flat" cmpd="sng" w="9525">
                      <a:solidFill>
                        <a:srgbClr val="9E9E9E"/>
                      </a:solidFill>
                      <a:prstDash val="solid"/>
                      <a:round/>
                      <a:headEnd len="sm" w="sm" type="none"/>
                      <a:tailEnd len="sm" w="sm" type="none"/>
                    </a:lnB>
                    <a:solidFill>
                      <a:srgbClr val="E51B24"/>
                    </a:solidFill>
                  </a:tcPr>
                </a:tc>
                <a:tc>
                  <a:txBody>
                    <a:bodyPr/>
                    <a:lstStyle/>
                    <a:p>
                      <a:pPr indent="0" lvl="0" marL="0" rtl="0" algn="l">
                        <a:spcBef>
                          <a:spcPts val="0"/>
                        </a:spcBef>
                        <a:spcAft>
                          <a:spcPts val="0"/>
                        </a:spcAft>
                        <a:buNone/>
                      </a:pPr>
                      <a:r>
                        <a:rPr b="1" lang="en" sz="1000">
                          <a:solidFill>
                            <a:srgbClr val="FFFFFF"/>
                          </a:solidFill>
                          <a:latin typeface="Proxima Nova"/>
                          <a:ea typeface="Proxima Nova"/>
                          <a:cs typeface="Proxima Nova"/>
                          <a:sym typeface="Proxima Nova"/>
                        </a:rPr>
                        <a:t>Purpose</a:t>
                      </a:r>
                      <a:endParaRPr b="1" sz="1000">
                        <a:solidFill>
                          <a:srgbClr val="FFFFFF"/>
                        </a:solidFill>
                        <a:latin typeface="Proxima Nova"/>
                        <a:ea typeface="Proxima Nova"/>
                        <a:cs typeface="Proxima Nova"/>
                        <a:sym typeface="Proxima Nova"/>
                      </a:endParaRPr>
                    </a:p>
                  </a:txBody>
                  <a:tcPr marT="91425" marB="91425" marR="91425" marL="91425" anchor="ctr">
                    <a:lnB cap="flat" cmpd="sng" w="9525">
                      <a:solidFill>
                        <a:srgbClr val="9E9E9E"/>
                      </a:solidFill>
                      <a:prstDash val="solid"/>
                      <a:round/>
                      <a:headEnd len="sm" w="sm" type="none"/>
                      <a:tailEnd len="sm" w="sm" type="none"/>
                    </a:lnB>
                    <a:solidFill>
                      <a:srgbClr val="E51B24"/>
                    </a:solidFill>
                  </a:tcPr>
                </a:tc>
              </a:tr>
              <a:tr h="488550">
                <a:tc>
                  <a:txBody>
                    <a:bodyPr/>
                    <a:lstStyle/>
                    <a:p>
                      <a:pPr indent="0" lvl="0" marL="0" rtl="0" algn="l">
                        <a:spcBef>
                          <a:spcPts val="0"/>
                        </a:spcBef>
                        <a:spcAft>
                          <a:spcPts val="0"/>
                        </a:spcAft>
                        <a:buNone/>
                      </a:pPr>
                      <a:r>
                        <a:rPr lang="en" sz="1000">
                          <a:latin typeface="Proxima Nova"/>
                          <a:ea typeface="Proxima Nova"/>
                          <a:cs typeface="Proxima Nova"/>
                          <a:sym typeface="Proxima Nova"/>
                        </a:rPr>
                        <a:t>0:00–0:45</a:t>
                      </a:r>
                      <a:endParaRPr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000">
                          <a:latin typeface="Proxima Nova"/>
                          <a:ea typeface="Proxima Nova"/>
                          <a:cs typeface="Proxima Nova"/>
                          <a:sym typeface="Proxima Nova"/>
                        </a:rPr>
                        <a:t>Media Queries and Mobile-First Design</a:t>
                      </a:r>
                      <a:endParaRPr b="1"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Discuss principles and strategies for font styles.</a:t>
                      </a:r>
                      <a:endParaRPr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88550">
                <a:tc>
                  <a:txBody>
                    <a:bodyPr/>
                    <a:lstStyle/>
                    <a:p>
                      <a:pPr indent="0" lvl="0" marL="0" rtl="0" algn="l">
                        <a:spcBef>
                          <a:spcPts val="0"/>
                        </a:spcBef>
                        <a:spcAft>
                          <a:spcPts val="0"/>
                        </a:spcAft>
                        <a:buNone/>
                      </a:pPr>
                      <a:r>
                        <a:rPr lang="en" sz="1000">
                          <a:latin typeface="Proxima Nova"/>
                          <a:ea typeface="Proxima Nova"/>
                          <a:cs typeface="Proxima Nova"/>
                          <a:sym typeface="Proxima Nova"/>
                        </a:rPr>
                        <a:t>0:45</a:t>
                      </a:r>
                      <a:r>
                        <a:rPr lang="en" sz="1000">
                          <a:solidFill>
                            <a:schemeClr val="dk1"/>
                          </a:solidFill>
                          <a:latin typeface="Proxima Nova"/>
                          <a:ea typeface="Proxima Nova"/>
                          <a:cs typeface="Proxima Nova"/>
                          <a:sym typeface="Proxima Nova"/>
                        </a:rPr>
                        <a:t>–1</a:t>
                      </a:r>
                      <a:r>
                        <a:rPr lang="en" sz="1000">
                          <a:latin typeface="Proxima Nova"/>
                          <a:ea typeface="Proxima Nova"/>
                          <a:cs typeface="Proxima Nova"/>
                          <a:sym typeface="Proxima Nova"/>
                        </a:rPr>
                        <a:t>:15</a:t>
                      </a:r>
                      <a:endParaRPr b="1"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000">
                          <a:latin typeface="Proxima Nova"/>
                          <a:ea typeface="Proxima Nova"/>
                          <a:cs typeface="Proxima Nova"/>
                          <a:sym typeface="Proxima Nova"/>
                        </a:rPr>
                        <a:t>Group Responsive Exercise</a:t>
                      </a:r>
                      <a:endParaRPr b="1"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Get students to explore and experiment with different responsive properties.</a:t>
                      </a:r>
                      <a:endParaRPr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88550">
                <a:tc>
                  <a:txBody>
                    <a:bodyPr/>
                    <a:lstStyle/>
                    <a:p>
                      <a:pPr indent="0" lvl="0" marL="0" rtl="0" algn="l">
                        <a:spcBef>
                          <a:spcPts val="0"/>
                        </a:spcBef>
                        <a:spcAft>
                          <a:spcPts val="0"/>
                        </a:spcAft>
                        <a:buNone/>
                      </a:pPr>
                      <a:r>
                        <a:rPr lang="en" sz="1000">
                          <a:latin typeface="Proxima Nova"/>
                          <a:ea typeface="Proxima Nova"/>
                          <a:cs typeface="Proxima Nova"/>
                          <a:sym typeface="Proxima Nova"/>
                        </a:rPr>
                        <a:t>1:15</a:t>
                      </a:r>
                      <a:r>
                        <a:rPr lang="en" sz="1000">
                          <a:solidFill>
                            <a:schemeClr val="dk1"/>
                          </a:solidFill>
                          <a:latin typeface="Proxima Nova"/>
                          <a:ea typeface="Proxima Nova"/>
                          <a:cs typeface="Proxima Nova"/>
                          <a:sym typeface="Proxima Nova"/>
                        </a:rPr>
                        <a:t>–</a:t>
                      </a:r>
                      <a:r>
                        <a:rPr lang="en" sz="1000">
                          <a:latin typeface="Proxima Nova"/>
                          <a:ea typeface="Proxima Nova"/>
                          <a:cs typeface="Proxima Nova"/>
                          <a:sym typeface="Proxima Nova"/>
                        </a:rPr>
                        <a:t>1:45</a:t>
                      </a:r>
                      <a:endParaRPr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000">
                          <a:latin typeface="Proxima Nova"/>
                          <a:ea typeface="Proxima Nova"/>
                          <a:cs typeface="Proxima Nova"/>
                          <a:sym typeface="Proxima Nova"/>
                        </a:rPr>
                        <a:t>Responsive Units and Typography</a:t>
                      </a:r>
                      <a:endParaRPr b="1"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Introduce ways of defining properties to be inherently responsive, beyond using media queries.</a:t>
                      </a:r>
                      <a:endParaRPr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88550">
                <a:tc>
                  <a:txBody>
                    <a:bodyPr/>
                    <a:lstStyle/>
                    <a:p>
                      <a:pPr indent="0" lvl="0" marL="0" rtl="0" algn="l">
                        <a:spcBef>
                          <a:spcPts val="0"/>
                        </a:spcBef>
                        <a:spcAft>
                          <a:spcPts val="0"/>
                        </a:spcAft>
                        <a:buNone/>
                      </a:pPr>
                      <a:r>
                        <a:rPr lang="en" sz="1000">
                          <a:latin typeface="Proxima Nova"/>
                          <a:ea typeface="Proxima Nova"/>
                          <a:cs typeface="Proxima Nova"/>
                          <a:sym typeface="Proxima Nova"/>
                        </a:rPr>
                        <a:t>1:45</a:t>
                      </a:r>
                      <a:r>
                        <a:rPr lang="en" sz="1000">
                          <a:solidFill>
                            <a:schemeClr val="dk1"/>
                          </a:solidFill>
                          <a:latin typeface="Proxima Nova"/>
                          <a:ea typeface="Proxima Nova"/>
                          <a:cs typeface="Proxima Nova"/>
                          <a:sym typeface="Proxima Nova"/>
                        </a:rPr>
                        <a:t>–</a:t>
                      </a:r>
                      <a:r>
                        <a:rPr lang="en" sz="1000">
                          <a:latin typeface="Proxima Nova"/>
                          <a:ea typeface="Proxima Nova"/>
                          <a:cs typeface="Proxima Nova"/>
                          <a:sym typeface="Proxima Nova"/>
                        </a:rPr>
                        <a:t>2:15</a:t>
                      </a:r>
                      <a:endParaRPr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000">
                          <a:latin typeface="Proxima Nova"/>
                          <a:ea typeface="Proxima Nova"/>
                          <a:cs typeface="Proxima Nova"/>
                          <a:sym typeface="Proxima Nova"/>
                        </a:rPr>
                        <a:t>Uber Responsive Exercise</a:t>
                      </a:r>
                      <a:endParaRPr b="1"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Use a real website example to practice responsive design.</a:t>
                      </a:r>
                      <a:endParaRPr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88550">
                <a:tc>
                  <a:txBody>
                    <a:bodyPr/>
                    <a:lstStyle/>
                    <a:p>
                      <a:pPr indent="0" lvl="0" marL="0" rtl="0" algn="l">
                        <a:spcBef>
                          <a:spcPts val="0"/>
                        </a:spcBef>
                        <a:spcAft>
                          <a:spcPts val="0"/>
                        </a:spcAft>
                        <a:buNone/>
                      </a:pPr>
                      <a:r>
                        <a:rPr lang="en" sz="1000">
                          <a:latin typeface="Proxima Nova"/>
                          <a:ea typeface="Proxima Nova"/>
                          <a:cs typeface="Proxima Nova"/>
                          <a:sym typeface="Proxima Nova"/>
                        </a:rPr>
                        <a:t>2:15</a:t>
                      </a:r>
                      <a:r>
                        <a:rPr lang="en" sz="1000">
                          <a:solidFill>
                            <a:schemeClr val="dk1"/>
                          </a:solidFill>
                          <a:latin typeface="Proxima Nova"/>
                          <a:ea typeface="Proxima Nova"/>
                          <a:cs typeface="Proxima Nova"/>
                          <a:sym typeface="Proxima Nova"/>
                        </a:rPr>
                        <a:t>–2</a:t>
                      </a:r>
                      <a:r>
                        <a:rPr lang="en" sz="1000">
                          <a:latin typeface="Proxima Nova"/>
                          <a:ea typeface="Proxima Nova"/>
                          <a:cs typeface="Proxima Nova"/>
                          <a:sym typeface="Proxima Nova"/>
                        </a:rPr>
                        <a:t>:30</a:t>
                      </a:r>
                      <a:endParaRPr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000">
                          <a:latin typeface="Proxima Nova"/>
                          <a:ea typeface="Proxima Nova"/>
                          <a:cs typeface="Proxima Nova"/>
                          <a:sym typeface="Proxima Nova"/>
                        </a:rPr>
                        <a:t>Responsive Images</a:t>
                      </a:r>
                      <a:endParaRPr b="1"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Conclude adding responsive properties to otherwise static content types.</a:t>
                      </a:r>
                      <a:endParaRPr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88550">
                <a:tc>
                  <a:txBody>
                    <a:bodyPr/>
                    <a:lstStyle/>
                    <a:p>
                      <a:pPr indent="0" lvl="0" marL="0" rtl="0" algn="l">
                        <a:spcBef>
                          <a:spcPts val="0"/>
                        </a:spcBef>
                        <a:spcAft>
                          <a:spcPts val="0"/>
                        </a:spcAft>
                        <a:buNone/>
                      </a:pPr>
                      <a:r>
                        <a:rPr lang="en" sz="1000">
                          <a:latin typeface="Proxima Nova"/>
                          <a:ea typeface="Proxima Nova"/>
                          <a:cs typeface="Proxima Nova"/>
                          <a:sym typeface="Proxima Nova"/>
                        </a:rPr>
                        <a:t>2:30</a:t>
                      </a:r>
                      <a:r>
                        <a:rPr lang="en" sz="1000">
                          <a:solidFill>
                            <a:schemeClr val="dk1"/>
                          </a:solidFill>
                          <a:latin typeface="Proxima Nova"/>
                          <a:ea typeface="Proxima Nova"/>
                          <a:cs typeface="Proxima Nova"/>
                          <a:sym typeface="Proxima Nova"/>
                        </a:rPr>
                        <a:t>–</a:t>
                      </a:r>
                      <a:r>
                        <a:rPr lang="en" sz="1000">
                          <a:latin typeface="Proxima Nova"/>
                          <a:ea typeface="Proxima Nova"/>
                          <a:cs typeface="Proxima Nova"/>
                          <a:sym typeface="Proxima Nova"/>
                        </a:rPr>
                        <a:t>3:00</a:t>
                      </a:r>
                      <a:endParaRPr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000">
                          <a:latin typeface="Proxima Nova"/>
                          <a:ea typeface="Proxima Nova"/>
                          <a:cs typeface="Proxima Nova"/>
                          <a:sym typeface="Proxima Nova"/>
                        </a:rPr>
                        <a:t>Revisit Airbnb</a:t>
                      </a:r>
                      <a:endParaRPr b="1"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Add responsive elements to an existing design and practice refactoring code.</a:t>
                      </a:r>
                      <a:endParaRPr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328" name="Google Shape;328;p3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84"/>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see how a browser handles a responsive image.</a:t>
            </a:r>
            <a:endParaRPr/>
          </a:p>
          <a:p>
            <a:pPr indent="0" lvl="0" marL="0" rtl="0" algn="l">
              <a:spcBef>
                <a:spcPts val="0"/>
              </a:spcBef>
              <a:spcAft>
                <a:spcPts val="0"/>
              </a:spcAft>
              <a:buNone/>
            </a:pPr>
            <a:r>
              <a:t/>
            </a:r>
            <a:endParaRPr/>
          </a:p>
        </p:txBody>
      </p:sp>
      <p:sp>
        <p:nvSpPr>
          <p:cNvPr id="755" name="Google Shape;755;p8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Responsive Image Investigation</a:t>
            </a:r>
            <a:endParaRPr/>
          </a:p>
        </p:txBody>
      </p:sp>
      <p:sp>
        <p:nvSpPr>
          <p:cNvPr id="756" name="Google Shape;756;p84"/>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757" name="Google Shape;757;p84"/>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58" name="Google Shape;758;p84"/>
          <p:cNvSpPr/>
          <p:nvPr/>
        </p:nvSpPr>
        <p:spPr>
          <a:xfrm>
            <a:off x="1950900" y="1917150"/>
            <a:ext cx="5242200" cy="1597200"/>
          </a:xfrm>
          <a:prstGeom prst="roundRect">
            <a:avLst>
              <a:gd fmla="val 16667"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Reference code: </a:t>
            </a:r>
            <a:br>
              <a:rPr b="1" lang="en" sz="1600">
                <a:latin typeface="Proxima Nova"/>
                <a:ea typeface="Proxima Nova"/>
                <a:cs typeface="Proxima Nova"/>
                <a:sym typeface="Proxima Nova"/>
              </a:rPr>
            </a:br>
            <a:endParaRPr b="1" sz="1600">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rPr lang="en" sz="1800" u="sng">
                <a:solidFill>
                  <a:schemeClr val="hlink"/>
                </a:solidFill>
                <a:latin typeface="Proxima Nova"/>
                <a:ea typeface="Proxima Nova"/>
                <a:cs typeface="Proxima Nova"/>
                <a:sym typeface="Proxima Nova"/>
                <a:hlinkClick r:id="rId3"/>
              </a:rPr>
              <a:t>https://drive.google.com/drive/folders/1H5wPU6aFhKSWGpimJp6-t3waBlkfNasx?usp=sharing</a:t>
            </a:r>
            <a:endParaRPr sz="1800">
              <a:latin typeface="Proxima Nova"/>
              <a:ea typeface="Proxima Nova"/>
              <a:cs typeface="Proxima Nova"/>
              <a:sym typeface="Proxima Nova"/>
            </a:endParaRPr>
          </a:p>
        </p:txBody>
      </p:sp>
      <p:sp>
        <p:nvSpPr>
          <p:cNvPr id="759" name="Google Shape;759;p8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85"/>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Responsive Navigation</a:t>
            </a:r>
            <a:endParaRPr/>
          </a:p>
        </p:txBody>
      </p:sp>
      <p:sp>
        <p:nvSpPr>
          <p:cNvPr id="765" name="Google Shape;765;p85"/>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Front-End Web Development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86"/>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a Menu</a:t>
            </a:r>
            <a:endParaRPr/>
          </a:p>
        </p:txBody>
      </p:sp>
      <p:sp>
        <p:nvSpPr>
          <p:cNvPr id="771" name="Google Shape;771;p86"/>
          <p:cNvSpPr txBox="1"/>
          <p:nvPr>
            <p:ph idx="1" type="body"/>
          </p:nvPr>
        </p:nvSpPr>
        <p:spPr>
          <a:xfrm>
            <a:off x="457200" y="1099725"/>
            <a:ext cx="8229600" cy="1050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000"/>
              </a:spcAft>
              <a:buNone/>
            </a:pPr>
            <a:r>
              <a:rPr lang="en">
                <a:solidFill>
                  <a:schemeClr val="dk1"/>
                </a:solidFill>
              </a:rPr>
              <a:t>Let’s keep building the Startup Matchmaker Member List.  Add a menu AND make it mobile friendly by expanding and contracting with a hamburger icon.</a:t>
            </a:r>
            <a:endParaRPr/>
          </a:p>
        </p:txBody>
      </p:sp>
      <p:sp>
        <p:nvSpPr>
          <p:cNvPr id="772" name="Google Shape;772;p86"/>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773" name="Google Shape;773;p86"/>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30–45 minutes</a:t>
            </a:r>
            <a:endParaRPr/>
          </a:p>
        </p:txBody>
      </p:sp>
      <p:sp>
        <p:nvSpPr>
          <p:cNvPr id="774" name="Google Shape;774;p86"/>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75" name="Google Shape;775;p86"/>
          <p:cNvSpPr/>
          <p:nvPr/>
        </p:nvSpPr>
        <p:spPr>
          <a:xfrm>
            <a:off x="753200" y="2266895"/>
            <a:ext cx="3171300" cy="1961700"/>
          </a:xfrm>
          <a:prstGeom prst="roundRect">
            <a:avLst>
              <a:gd fmla="val 16667"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Starter code: </a:t>
            </a:r>
            <a:br>
              <a:rPr b="1" lang="en" sz="1600">
                <a:latin typeface="Proxima Nova"/>
                <a:ea typeface="Proxima Nova"/>
                <a:cs typeface="Proxima Nova"/>
                <a:sym typeface="Proxima Nova"/>
              </a:rPr>
            </a:br>
            <a:endParaRPr b="1" sz="1600">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rPr lang="en" sz="1800" u="sng">
                <a:solidFill>
                  <a:schemeClr val="hlink"/>
                </a:solidFill>
                <a:latin typeface="Proxima Nova"/>
                <a:ea typeface="Proxima Nova"/>
                <a:cs typeface="Proxima Nova"/>
                <a:sym typeface="Proxima Nova"/>
                <a:hlinkClick r:id="rId3"/>
              </a:rPr>
              <a:t>https://drive.google.com/drive/folders/19w7bXlnJE-c5NW_4C7vlk4Yl7LAM-F5H?usp=sharing</a:t>
            </a:r>
            <a:endParaRPr sz="1800">
              <a:latin typeface="Proxima Nova"/>
              <a:ea typeface="Proxima Nova"/>
              <a:cs typeface="Proxima Nova"/>
              <a:sym typeface="Proxima Nova"/>
            </a:endParaRPr>
          </a:p>
        </p:txBody>
      </p:sp>
      <p:sp>
        <p:nvSpPr>
          <p:cNvPr id="776" name="Google Shape;776;p86"/>
          <p:cNvSpPr/>
          <p:nvPr/>
        </p:nvSpPr>
        <p:spPr>
          <a:xfrm>
            <a:off x="4238688" y="2741950"/>
            <a:ext cx="666600" cy="393600"/>
          </a:xfrm>
          <a:prstGeom prst="rightArrow">
            <a:avLst>
              <a:gd fmla="val 50000" name="adj1"/>
              <a:gd fmla="val 50000" name="adj2"/>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86"/>
          <p:cNvSpPr/>
          <p:nvPr/>
        </p:nvSpPr>
        <p:spPr>
          <a:xfrm>
            <a:off x="5219500" y="2266895"/>
            <a:ext cx="3171300" cy="1961700"/>
          </a:xfrm>
          <a:prstGeom prst="roundRect">
            <a:avLst>
              <a:gd fmla="val 16667"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Solution code: </a:t>
            </a:r>
            <a:br>
              <a:rPr b="1" lang="en" sz="1600">
                <a:latin typeface="Proxima Nova"/>
                <a:ea typeface="Proxima Nova"/>
                <a:cs typeface="Proxima Nova"/>
                <a:sym typeface="Proxima Nova"/>
              </a:rPr>
            </a:br>
            <a:endParaRPr b="1" sz="1600">
              <a:latin typeface="Proxima Nova"/>
              <a:ea typeface="Proxima Nova"/>
              <a:cs typeface="Proxima Nova"/>
              <a:sym typeface="Proxima Nova"/>
            </a:endParaRPr>
          </a:p>
          <a:p>
            <a:pPr indent="0" lvl="0" marL="0" rtl="0" algn="l">
              <a:spcBef>
                <a:spcPts val="0"/>
              </a:spcBef>
              <a:spcAft>
                <a:spcPts val="0"/>
              </a:spcAft>
              <a:buNone/>
            </a:pPr>
            <a:r>
              <a:rPr lang="en" sz="1800" u="sng">
                <a:solidFill>
                  <a:schemeClr val="hlink"/>
                </a:solidFill>
                <a:latin typeface="Proxima Nova"/>
                <a:ea typeface="Proxima Nova"/>
                <a:cs typeface="Proxima Nova"/>
                <a:sym typeface="Proxima Nova"/>
                <a:hlinkClick r:id="rId4"/>
              </a:rPr>
              <a:t>https://drive.google.com/drive/folders/108K1sN_Z1CYIxk_EVF2kND_mG0xCOZja?usp=sharing</a:t>
            </a:r>
            <a:endParaRPr sz="1800">
              <a:latin typeface="Proxima Nova"/>
              <a:ea typeface="Proxima Nova"/>
              <a:cs typeface="Proxima Nova"/>
              <a:sym typeface="Proxima Nov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87"/>
          <p:cNvSpPr txBox="1"/>
          <p:nvPr>
            <p:ph type="title"/>
          </p:nvPr>
        </p:nvSpPr>
        <p:spPr>
          <a:xfrm>
            <a:off x="457210" y="257255"/>
            <a:ext cx="3393900" cy="578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lang="en">
                <a:solidFill>
                  <a:srgbClr val="FFFFFF"/>
                </a:solidFill>
              </a:rPr>
              <a:t>Key Takeaways</a:t>
            </a:r>
            <a:endParaRPr>
              <a:solidFill>
                <a:srgbClr val="FFFFFF"/>
              </a:solidFill>
            </a:endParaRPr>
          </a:p>
        </p:txBody>
      </p:sp>
      <p:sp>
        <p:nvSpPr>
          <p:cNvPr id="783" name="Google Shape;783;p87"/>
          <p:cNvSpPr txBox="1"/>
          <p:nvPr>
            <p:ph idx="2" type="title"/>
          </p:nvPr>
        </p:nvSpPr>
        <p:spPr>
          <a:xfrm>
            <a:off x="4847170" y="257255"/>
            <a:ext cx="33939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Next Time</a:t>
            </a:r>
            <a:endParaRPr/>
          </a:p>
        </p:txBody>
      </p:sp>
      <p:sp>
        <p:nvSpPr>
          <p:cNvPr id="784" name="Google Shape;784;p87"/>
          <p:cNvSpPr txBox="1"/>
          <p:nvPr>
            <p:ph idx="1" type="subTitle"/>
          </p:nvPr>
        </p:nvSpPr>
        <p:spPr>
          <a:xfrm>
            <a:off x="457200" y="1248100"/>
            <a:ext cx="3975000" cy="3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Mobile-First Development</a:t>
            </a:r>
            <a:endParaRPr/>
          </a:p>
        </p:txBody>
      </p:sp>
      <p:sp>
        <p:nvSpPr>
          <p:cNvPr id="785" name="Google Shape;785;p87"/>
          <p:cNvSpPr txBox="1"/>
          <p:nvPr>
            <p:ph idx="3" type="body"/>
          </p:nvPr>
        </p:nvSpPr>
        <p:spPr>
          <a:xfrm>
            <a:off x="458325" y="1811075"/>
            <a:ext cx="3334500" cy="2808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Using responsive units can ensure usable websites, regardless of device size.</a:t>
            </a:r>
            <a:endParaRPr/>
          </a:p>
          <a:p>
            <a:pPr indent="-342900" lvl="0" marL="457200" rtl="0" algn="l">
              <a:spcBef>
                <a:spcPts val="0"/>
              </a:spcBef>
              <a:spcAft>
                <a:spcPts val="0"/>
              </a:spcAft>
              <a:buSzPts val="1800"/>
              <a:buChar char="●"/>
            </a:pPr>
            <a:r>
              <a:rPr lang="en"/>
              <a:t>It’s most effective to think about mobile screens </a:t>
            </a:r>
            <a:r>
              <a:rPr b="1" lang="en"/>
              <a:t>first</a:t>
            </a:r>
            <a:r>
              <a:rPr lang="en"/>
              <a:t>,</a:t>
            </a:r>
            <a:r>
              <a:rPr lang="en"/>
              <a:t> then expand content for larger browsers.</a:t>
            </a:r>
            <a:endParaRPr/>
          </a:p>
        </p:txBody>
      </p:sp>
      <p:sp>
        <p:nvSpPr>
          <p:cNvPr id="786" name="Google Shape;786;p87"/>
          <p:cNvSpPr txBox="1"/>
          <p:nvPr>
            <p:ph idx="4" type="subTitle"/>
          </p:nvPr>
        </p:nvSpPr>
        <p:spPr>
          <a:xfrm>
            <a:off x="4864075" y="1248100"/>
            <a:ext cx="4017300" cy="3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a:t>
            </a:r>
            <a:r>
              <a:rPr lang="en">
                <a:latin typeface="Inconsolata"/>
                <a:ea typeface="Inconsolata"/>
                <a:cs typeface="Inconsolata"/>
                <a:sym typeface="Inconsolata"/>
              </a:rPr>
              <a:t>p</a:t>
            </a:r>
            <a:r>
              <a:rPr lang="en">
                <a:latin typeface="Inconsolata"/>
                <a:ea typeface="Inconsolata"/>
                <a:cs typeface="Inconsolata"/>
                <a:sym typeface="Inconsolata"/>
              </a:rPr>
              <a:t>osition</a:t>
            </a:r>
            <a:r>
              <a:rPr lang="en"/>
              <a:t> Property</a:t>
            </a:r>
            <a:endParaRPr/>
          </a:p>
        </p:txBody>
      </p:sp>
      <p:sp>
        <p:nvSpPr>
          <p:cNvPr id="787" name="Google Shape;787;p87"/>
          <p:cNvSpPr txBox="1"/>
          <p:nvPr>
            <p:ph idx="5" type="body"/>
          </p:nvPr>
        </p:nvSpPr>
        <p:spPr>
          <a:xfrm>
            <a:off x="4864075" y="1854425"/>
            <a:ext cx="4103100" cy="2808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can use the </a:t>
            </a:r>
            <a:r>
              <a:rPr b="1" lang="en">
                <a:latin typeface="Inconsolata"/>
                <a:ea typeface="Inconsolata"/>
                <a:cs typeface="Inconsolata"/>
                <a:sym typeface="Inconsolata"/>
              </a:rPr>
              <a:t>position</a:t>
            </a:r>
            <a:r>
              <a:rPr lang="en"/>
              <a:t> </a:t>
            </a:r>
            <a:br>
              <a:rPr lang="en"/>
            </a:br>
            <a:r>
              <a:rPr lang="en"/>
              <a:t>property to move elements around the page.</a:t>
            </a:r>
            <a:endParaRPr/>
          </a:p>
        </p:txBody>
      </p:sp>
      <p:sp>
        <p:nvSpPr>
          <p:cNvPr id="788" name="Google Shape;788;p87"/>
          <p:cNvSpPr txBox="1"/>
          <p:nvPr>
            <p:ph idx="12" type="sldNum"/>
          </p:nvPr>
        </p:nvSpPr>
        <p:spPr>
          <a:xfrm>
            <a:off x="458325" y="461937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0"/>
          <p:cNvSpPr txBox="1"/>
          <p:nvPr>
            <p:ph idx="4294967295" type="body"/>
          </p:nvPr>
        </p:nvSpPr>
        <p:spPr>
          <a:xfrm>
            <a:off x="457200" y="1249850"/>
            <a:ext cx="5256000" cy="294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solidFill>
                  <a:schemeClr val="dk1"/>
                </a:solidFill>
              </a:rPr>
              <a:t>In this lesson, you will:</a:t>
            </a:r>
            <a:endParaRPr>
              <a:solidFill>
                <a:schemeClr val="dk1"/>
              </a:solidFill>
            </a:endParaRPr>
          </a:p>
          <a:p>
            <a:pPr indent="0" lvl="0" marL="0" marR="0" rtl="0" algn="l">
              <a:lnSpc>
                <a:spcPct val="100000"/>
              </a:lnSpc>
              <a:spcBef>
                <a:spcPts val="0"/>
              </a:spcBef>
              <a:spcAft>
                <a:spcPts val="0"/>
              </a:spcAft>
              <a:buClr>
                <a:srgbClr val="000000"/>
              </a:buClr>
              <a:buSzPts val="2300"/>
              <a:buFont typeface="Helvetica Neue"/>
              <a:buNone/>
            </a:pPr>
            <a:r>
              <a:t/>
            </a:r>
            <a:endParaRPr b="1" sz="1700">
              <a:solidFill>
                <a:schemeClr val="dk1"/>
              </a:solidFill>
            </a:endParaRPr>
          </a:p>
          <a:p>
            <a:pPr indent="-330200" lvl="0" marL="457200" marR="0" rtl="0" algn="l">
              <a:lnSpc>
                <a:spcPct val="115000"/>
              </a:lnSpc>
              <a:spcBef>
                <a:spcPts val="0"/>
              </a:spcBef>
              <a:spcAft>
                <a:spcPts val="0"/>
              </a:spcAft>
              <a:buClr>
                <a:schemeClr val="dk1"/>
              </a:buClr>
              <a:buSzPts val="1600"/>
              <a:buChar char="●"/>
            </a:pPr>
            <a:r>
              <a:rPr lang="en" sz="1600">
                <a:solidFill>
                  <a:schemeClr val="dk1"/>
                </a:solidFill>
              </a:rPr>
              <a:t>Define media query breakpoints to apply separate rules based on screen size.</a:t>
            </a:r>
            <a:endParaRPr sz="1600">
              <a:solidFill>
                <a:schemeClr val="dk1"/>
              </a:solidFill>
            </a:endParaRPr>
          </a:p>
          <a:p>
            <a:pPr indent="-330200" lvl="0" marL="457200" marR="0" rtl="0" algn="l">
              <a:lnSpc>
                <a:spcPct val="115000"/>
              </a:lnSpc>
              <a:spcBef>
                <a:spcPts val="700"/>
              </a:spcBef>
              <a:spcAft>
                <a:spcPts val="0"/>
              </a:spcAft>
              <a:buClr>
                <a:schemeClr val="dk1"/>
              </a:buClr>
              <a:buSzPts val="1600"/>
              <a:buChar char="●"/>
            </a:pPr>
            <a:r>
              <a:rPr lang="en" sz="1600">
                <a:solidFill>
                  <a:schemeClr val="dk1"/>
                </a:solidFill>
              </a:rPr>
              <a:t>Use responsive measurements such as ems to smoothly scale CSS rules to devices.</a:t>
            </a:r>
            <a:endParaRPr sz="1600">
              <a:solidFill>
                <a:schemeClr val="dk1"/>
              </a:solidFill>
            </a:endParaRPr>
          </a:p>
          <a:p>
            <a:pPr indent="-330200" lvl="0" marL="457200" marR="0" rtl="0" algn="l">
              <a:lnSpc>
                <a:spcPct val="115000"/>
              </a:lnSpc>
              <a:spcBef>
                <a:spcPts val="700"/>
              </a:spcBef>
              <a:spcAft>
                <a:spcPts val="0"/>
              </a:spcAft>
              <a:buClr>
                <a:schemeClr val="dk1"/>
              </a:buClr>
              <a:buSzPts val="1600"/>
              <a:buChar char="●"/>
            </a:pPr>
            <a:r>
              <a:rPr lang="en" sz="1600">
                <a:solidFill>
                  <a:schemeClr val="dk1"/>
                </a:solidFill>
              </a:rPr>
              <a:t>Apply a mobile-first methodology to CSS and website design.</a:t>
            </a:r>
            <a:endParaRPr sz="1600">
              <a:solidFill>
                <a:schemeClr val="dk1"/>
              </a:solidFill>
            </a:endParaRPr>
          </a:p>
          <a:p>
            <a:pPr indent="0" lvl="0" marL="0" marR="0" rtl="0" algn="l">
              <a:lnSpc>
                <a:spcPct val="115000"/>
              </a:lnSpc>
              <a:spcBef>
                <a:spcPts val="700"/>
              </a:spcBef>
              <a:spcAft>
                <a:spcPts val="0"/>
              </a:spcAft>
              <a:buNone/>
            </a:pPr>
            <a:r>
              <a:t/>
            </a:r>
            <a:endParaRPr sz="1600">
              <a:solidFill>
                <a:schemeClr val="dk1"/>
              </a:solidFill>
            </a:endParaRPr>
          </a:p>
          <a:p>
            <a:pPr indent="0" lvl="0" marL="0" marR="0" rtl="0" algn="l">
              <a:lnSpc>
                <a:spcPct val="115000"/>
              </a:lnSpc>
              <a:spcBef>
                <a:spcPts val="700"/>
              </a:spcBef>
              <a:spcAft>
                <a:spcPts val="0"/>
              </a:spcAft>
              <a:buNone/>
            </a:pPr>
            <a:r>
              <a:t/>
            </a:r>
            <a:endParaRPr sz="1600">
              <a:solidFill>
                <a:schemeClr val="dk1"/>
              </a:solidFill>
            </a:endParaRPr>
          </a:p>
          <a:p>
            <a:pPr indent="0" lvl="0" marL="0" marR="0" rtl="0" algn="l">
              <a:lnSpc>
                <a:spcPct val="115000"/>
              </a:lnSpc>
              <a:spcBef>
                <a:spcPts val="700"/>
              </a:spcBef>
              <a:spcAft>
                <a:spcPts val="0"/>
              </a:spcAft>
              <a:buNone/>
            </a:pPr>
            <a:r>
              <a:t/>
            </a:r>
            <a:endParaRPr sz="1600">
              <a:solidFill>
                <a:schemeClr val="dk1"/>
              </a:solidFill>
            </a:endParaRPr>
          </a:p>
          <a:p>
            <a:pPr indent="0" lvl="0" marL="0" marR="0" rtl="0" algn="l">
              <a:lnSpc>
                <a:spcPct val="115000"/>
              </a:lnSpc>
              <a:spcBef>
                <a:spcPts val="700"/>
              </a:spcBef>
              <a:spcAft>
                <a:spcPts val="700"/>
              </a:spcAft>
              <a:buNone/>
            </a:pPr>
            <a:r>
              <a:t/>
            </a:r>
            <a:endParaRPr sz="1600">
              <a:solidFill>
                <a:schemeClr val="dk1"/>
              </a:solidFill>
            </a:endParaRPr>
          </a:p>
        </p:txBody>
      </p:sp>
      <p:sp>
        <p:nvSpPr>
          <p:cNvPr id="334" name="Google Shape;334;p40"/>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a:t>
            </a:r>
            <a:r>
              <a:rPr lang="en" sz="900">
                <a:latin typeface="Proxima Nova"/>
                <a:ea typeface="Proxima Nova"/>
                <a:cs typeface="Proxima Nova"/>
                <a:sym typeface="Proxima Nova"/>
              </a:rPr>
              <a:t>20</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pic>
        <p:nvPicPr>
          <p:cNvPr id="335" name="Google Shape;335;p40"/>
          <p:cNvPicPr preferRelativeResize="0"/>
          <p:nvPr/>
        </p:nvPicPr>
        <p:blipFill>
          <a:blip r:embed="rId3">
            <a:alphaModFix/>
          </a:blip>
          <a:stretch>
            <a:fillRect/>
          </a:stretch>
        </p:blipFill>
        <p:spPr>
          <a:xfrm>
            <a:off x="6302320" y="1133463"/>
            <a:ext cx="1819968" cy="2561116"/>
          </a:xfrm>
          <a:prstGeom prst="rect">
            <a:avLst/>
          </a:prstGeom>
          <a:noFill/>
          <a:ln>
            <a:noFill/>
          </a:ln>
        </p:spPr>
      </p:pic>
      <p:sp>
        <p:nvSpPr>
          <p:cNvPr id="336" name="Google Shape;336;p40"/>
          <p:cNvSpPr txBox="1"/>
          <p:nvPr/>
        </p:nvSpPr>
        <p:spPr>
          <a:xfrm>
            <a:off x="457200" y="2803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Today’s Learning Objectives</a:t>
            </a:r>
            <a:endParaRPr b="1" sz="2400">
              <a:latin typeface="Proxima Nova"/>
              <a:ea typeface="Proxima Nova"/>
              <a:cs typeface="Proxima Nova"/>
              <a:sym typeface="Proxima Nova"/>
            </a:endParaRPr>
          </a:p>
        </p:txBody>
      </p:sp>
      <p:sp>
        <p:nvSpPr>
          <p:cNvPr id="337" name="Google Shape;337;p4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38" name="Google Shape;338;p4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1"/>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Responsive Design and </a:t>
            </a:r>
            <a:endParaRPr/>
          </a:p>
          <a:p>
            <a:pPr indent="0" lvl="0" marL="0" rtl="0" algn="l">
              <a:spcBef>
                <a:spcPts val="0"/>
              </a:spcBef>
              <a:spcAft>
                <a:spcPts val="0"/>
              </a:spcAft>
              <a:buNone/>
            </a:pPr>
            <a:r>
              <a:rPr lang="en"/>
              <a:t>Media Queries</a:t>
            </a:r>
            <a:endParaRPr/>
          </a:p>
        </p:txBody>
      </p:sp>
      <p:sp>
        <p:nvSpPr>
          <p:cNvPr id="344" name="Google Shape;344;p41"/>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Front-End Web Development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Bit of </a:t>
            </a:r>
            <a:r>
              <a:rPr lang="en"/>
              <a:t>Background</a:t>
            </a:r>
            <a:endParaRPr/>
          </a:p>
        </p:txBody>
      </p:sp>
      <p:sp>
        <p:nvSpPr>
          <p:cNvPr id="350" name="Google Shape;350;p42"/>
          <p:cNvSpPr txBox="1"/>
          <p:nvPr>
            <p:ph idx="4294967295" type="body"/>
          </p:nvPr>
        </p:nvSpPr>
        <p:spPr>
          <a:xfrm>
            <a:off x="457200" y="1045350"/>
            <a:ext cx="8229600" cy="31479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The iPhone, unveiled in 2007, changed how people used the internet. It took until ~2009 to become popular.</a:t>
            </a:r>
            <a:endParaRPr>
              <a:solidFill>
                <a:schemeClr val="dk1"/>
              </a:solidFill>
            </a:endParaRPr>
          </a:p>
          <a:p>
            <a:pPr indent="-342900" lvl="0" marL="457200" rtl="0" algn="l">
              <a:lnSpc>
                <a:spcPct val="115000"/>
              </a:lnSpc>
              <a:spcBef>
                <a:spcPts val="1000"/>
              </a:spcBef>
              <a:spcAft>
                <a:spcPts val="0"/>
              </a:spcAft>
              <a:buClr>
                <a:schemeClr val="dk1"/>
              </a:buClr>
              <a:buSzPts val="1800"/>
              <a:buChar char="●"/>
            </a:pPr>
            <a:r>
              <a:rPr lang="en">
                <a:solidFill>
                  <a:schemeClr val="dk1"/>
                </a:solidFill>
              </a:rPr>
              <a:t>This was first addressed by creating mobile-specific sites (started with m.site.com), which meant you had to make multiple sites! Yuck.</a:t>
            </a:r>
            <a:endParaRPr>
              <a:solidFill>
                <a:schemeClr val="dk1"/>
              </a:solidFill>
            </a:endParaRPr>
          </a:p>
          <a:p>
            <a:pPr indent="-342900" lvl="0" marL="457200" rtl="0" algn="l">
              <a:lnSpc>
                <a:spcPct val="115000"/>
              </a:lnSpc>
              <a:spcBef>
                <a:spcPts val="1000"/>
              </a:spcBef>
              <a:spcAft>
                <a:spcPts val="0"/>
              </a:spcAft>
              <a:buClr>
                <a:schemeClr val="dk1"/>
              </a:buClr>
              <a:buSzPts val="1800"/>
              <a:buChar char="●"/>
            </a:pPr>
            <a:r>
              <a:rPr lang="en">
                <a:solidFill>
                  <a:schemeClr val="dk1"/>
                </a:solidFill>
              </a:rPr>
              <a:t>As browsers evolved, it became possible (by 2010) to build one site where you could adjust styles based on screen widths, creating one site for all devices.</a:t>
            </a:r>
            <a:endParaRPr>
              <a:solidFill>
                <a:schemeClr val="dk1"/>
              </a:solidFill>
            </a:endParaRPr>
          </a:p>
          <a:p>
            <a:pPr indent="-342900" lvl="0" marL="457200" rtl="0" algn="l">
              <a:lnSpc>
                <a:spcPct val="115000"/>
              </a:lnSpc>
              <a:spcBef>
                <a:spcPts val="1000"/>
              </a:spcBef>
              <a:spcAft>
                <a:spcPts val="1000"/>
              </a:spcAft>
              <a:buClr>
                <a:schemeClr val="dk1"/>
              </a:buClr>
              <a:buSzPts val="1800"/>
              <a:buChar char="●"/>
            </a:pPr>
            <a:r>
              <a:rPr lang="en">
                <a:solidFill>
                  <a:schemeClr val="dk1"/>
                </a:solidFill>
              </a:rPr>
              <a:t>Ethan Marcotte pioneered this technique with an article on the subject: </a:t>
            </a:r>
            <a:r>
              <a:rPr lang="en" u="sng">
                <a:solidFill>
                  <a:schemeClr val="hlink"/>
                </a:solidFill>
                <a:hlinkClick r:id="rId3"/>
              </a:rPr>
              <a:t>http://alistapart.com/article/responsive-web-design</a:t>
            </a:r>
            <a:r>
              <a:rPr lang="en">
                <a:uFill>
                  <a:noFill/>
                </a:uFill>
                <a:hlinkClick r:id="rId4"/>
              </a:rPr>
              <a:t>.</a:t>
            </a:r>
            <a:r>
              <a:rPr lang="en" u="sng">
                <a:solidFill>
                  <a:schemeClr val="hlink"/>
                </a:solidFill>
                <a:hlinkClick r:id="rId5"/>
              </a:rPr>
              <a:t> </a:t>
            </a:r>
            <a:endParaRPr>
              <a:solidFill>
                <a:schemeClr val="dk1"/>
              </a:solidFill>
            </a:endParaRPr>
          </a:p>
        </p:txBody>
      </p:sp>
      <p:sp>
        <p:nvSpPr>
          <p:cNvPr id="351" name="Google Shape;351;p4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352" name="Google Shape;352;p4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3"/>
          <p:cNvSpPr txBox="1"/>
          <p:nvPr>
            <p:ph idx="4294967295" type="body"/>
          </p:nvPr>
        </p:nvSpPr>
        <p:spPr>
          <a:xfrm>
            <a:off x="457200" y="1143000"/>
            <a:ext cx="4114800" cy="293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Laptops/desktops have horizontal orientations.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Designers can place several elements next to each other with plenty of room.</a:t>
            </a:r>
            <a:endParaRPr/>
          </a:p>
        </p:txBody>
      </p:sp>
      <p:sp>
        <p:nvSpPr>
          <p:cNvPr id="358" name="Google Shape;358;p4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hy?</a:t>
            </a:r>
            <a:endParaRPr/>
          </a:p>
        </p:txBody>
      </p:sp>
      <p:sp>
        <p:nvSpPr>
          <p:cNvPr id="359" name="Google Shape;359;p4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360" name="Google Shape;360;p4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pic>
        <p:nvPicPr>
          <p:cNvPr id="361" name="Google Shape;361;p43"/>
          <p:cNvPicPr preferRelativeResize="0"/>
          <p:nvPr/>
        </p:nvPicPr>
        <p:blipFill>
          <a:blip r:embed="rId3">
            <a:alphaModFix/>
          </a:blip>
          <a:stretch>
            <a:fillRect/>
          </a:stretch>
        </p:blipFill>
        <p:spPr>
          <a:xfrm>
            <a:off x="4934837" y="475425"/>
            <a:ext cx="3236574" cy="3236574"/>
          </a:xfrm>
          <a:prstGeom prst="rect">
            <a:avLst/>
          </a:prstGeom>
          <a:noFill/>
          <a:ln>
            <a:noFill/>
          </a:ln>
        </p:spPr>
      </p:pic>
      <p:pic>
        <p:nvPicPr>
          <p:cNvPr id="362" name="Google Shape;362;p43"/>
          <p:cNvPicPr preferRelativeResize="0"/>
          <p:nvPr/>
        </p:nvPicPr>
        <p:blipFill>
          <a:blip r:embed="rId4">
            <a:alphaModFix/>
          </a:blip>
          <a:stretch>
            <a:fillRect/>
          </a:stretch>
        </p:blipFill>
        <p:spPr>
          <a:xfrm>
            <a:off x="5181150" y="1561100"/>
            <a:ext cx="2743951" cy="640150"/>
          </a:xfrm>
          <a:prstGeom prst="rect">
            <a:avLst/>
          </a:prstGeom>
          <a:noFill/>
          <a:ln>
            <a:noFill/>
          </a:ln>
        </p:spPr>
      </p:pic>
      <p:pic>
        <p:nvPicPr>
          <p:cNvPr id="363" name="Google Shape;363;p43"/>
          <p:cNvPicPr preferRelativeResize="0"/>
          <p:nvPr/>
        </p:nvPicPr>
        <p:blipFill>
          <a:blip r:embed="rId5">
            <a:alphaModFix/>
          </a:blip>
          <a:stretch>
            <a:fillRect/>
          </a:stretch>
        </p:blipFill>
        <p:spPr>
          <a:xfrm>
            <a:off x="6493313" y="1784800"/>
            <a:ext cx="2235525" cy="2235525"/>
          </a:xfrm>
          <a:prstGeom prst="rect">
            <a:avLst/>
          </a:prstGeom>
          <a:noFill/>
          <a:ln>
            <a:noFill/>
          </a:ln>
        </p:spPr>
      </p:pic>
      <p:pic>
        <p:nvPicPr>
          <p:cNvPr id="364" name="Google Shape;364;p43"/>
          <p:cNvPicPr preferRelativeResize="0"/>
          <p:nvPr/>
        </p:nvPicPr>
        <p:blipFill rotWithShape="1">
          <a:blip r:embed="rId4">
            <a:alphaModFix/>
          </a:blip>
          <a:srcRect b="0" l="0" r="19335" t="0"/>
          <a:stretch/>
        </p:blipFill>
        <p:spPr>
          <a:xfrm>
            <a:off x="6992800" y="2634325"/>
            <a:ext cx="1236574" cy="357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 Curriculum Template (7.20)">
  <a:themeElements>
    <a:clrScheme name="Simple Light">
      <a:dk1>
        <a:srgbClr val="000000"/>
      </a:dk1>
      <a:lt1>
        <a:srgbClr val="FFFFFF"/>
      </a:lt1>
      <a:dk2>
        <a:srgbClr val="E51B24"/>
      </a:dk2>
      <a:lt2>
        <a:srgbClr val="017991"/>
      </a:lt2>
      <a:accent1>
        <a:srgbClr val="00A7BD"/>
      </a:accent1>
      <a:accent2>
        <a:srgbClr val="FFDB00"/>
      </a:accent2>
      <a:accent3>
        <a:srgbClr val="70B0FA"/>
      </a:accent3>
      <a:accent4>
        <a:srgbClr val="3D6BD4"/>
      </a:accent4>
      <a:accent5>
        <a:srgbClr val="222222"/>
      </a:accent5>
      <a:accent6>
        <a:srgbClr val="C3C3C3"/>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